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4"/>
  </p:sldMasterIdLst>
  <p:notesMasterIdLst>
    <p:notesMasterId r:id="rId24"/>
  </p:notesMasterIdLst>
  <p:handoutMasterIdLst>
    <p:handoutMasterId r:id="rId25"/>
  </p:handoutMasterIdLst>
  <p:sldIdLst>
    <p:sldId id="285" r:id="rId5"/>
    <p:sldId id="293" r:id="rId6"/>
    <p:sldId id="294" r:id="rId7"/>
    <p:sldId id="329" r:id="rId8"/>
    <p:sldId id="333" r:id="rId9"/>
    <p:sldId id="330" r:id="rId10"/>
    <p:sldId id="334" r:id="rId11"/>
    <p:sldId id="335" r:id="rId12"/>
    <p:sldId id="336" r:id="rId13"/>
    <p:sldId id="331" r:id="rId14"/>
    <p:sldId id="337" r:id="rId15"/>
    <p:sldId id="338" r:id="rId16"/>
    <p:sldId id="332" r:id="rId17"/>
    <p:sldId id="339" r:id="rId18"/>
    <p:sldId id="340" r:id="rId19"/>
    <p:sldId id="343" r:id="rId20"/>
    <p:sldId id="341" r:id="rId21"/>
    <p:sldId id="342" r:id="rId22"/>
    <p:sldId id="310" r:id="rId23"/>
  </p:sldIdLst>
  <p:sldSz cx="12192000" cy="6858000"/>
  <p:notesSz cx="6858000" cy="9144000"/>
  <p:defaultTextStyle>
    <a:defPPr rtl="0"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63" autoAdjust="0"/>
    <p:restoredTop sz="94660"/>
  </p:normalViewPr>
  <p:slideViewPr>
    <p:cSldViewPr snapToGrid="0">
      <p:cViewPr varScale="1">
        <p:scale>
          <a:sx n="62" d="100"/>
          <a:sy n="62" d="100"/>
        </p:scale>
        <p:origin x="63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C46174A-09BD-4BBB-88F5-0BCA20F75411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2022/6/14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8FBD93F-F02D-450A-B770-AD465E68CA9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69923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F61D2A0-8D17-46DB-A69C-68B371757CAC}" type="datetime1">
              <a:rPr lang="en-US" altLang="zh-CN" noProof="0" smtClean="0"/>
              <a:pPr/>
              <a:t>6/14/2022</a:t>
            </a:fld>
            <a:endParaRPr lang="zh-CN" altLang="en-US" noProof="0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EB040C8-62D2-4EA7-B200-D3B8C06AAFD8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9883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4697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EECC445-18EE-4FF7-B521-501DC73BA16B}" type="datetime1">
              <a:rPr lang="zh-CN" altLang="en-US" smtClean="0"/>
              <a:pPr/>
              <a:t>2022/6/14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A7A6979-0714-4377-B894-6BE4C2D6E202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B43DB74-0EBA-470B-BF90-146A50AA73D1}" type="datetime1">
              <a:rPr lang="zh-CN" altLang="en-US" smtClean="0"/>
              <a:pPr/>
              <a:t>2022/6/14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766AC48-78EA-4A73-B443-E1714A47CD88}" type="datetime1">
              <a:rPr lang="zh-CN" altLang="en-US" smtClean="0"/>
              <a:pPr/>
              <a:t>2022/6/14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AB4D6BD-0B34-4E48-B978-6A2E7D2775E8}" type="datetime1">
              <a:rPr lang="zh-CN" altLang="en-US" smtClean="0"/>
              <a:pPr/>
              <a:t>2022/6/14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rtlCol="0"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3DF6178-CC29-4F91-AD15-EF1115D2151F}" type="datetime1">
              <a:rPr lang="zh-CN" altLang="en-US" smtClean="0"/>
              <a:pPr/>
              <a:t>2022/6/14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E9F1CDF-1F30-4DC9-99C8-6CC29D41356B}" type="datetime1">
              <a:rPr lang="zh-CN" altLang="en-US" smtClean="0"/>
              <a:pPr/>
              <a:t>2022/6/14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10" name="幻灯片编号占位符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0310783-D5E8-4DFC-8DA2-16A8A749A2AC}" type="datetime1">
              <a:rPr lang="zh-CN" altLang="en-US" smtClean="0"/>
              <a:pPr/>
              <a:t>2022/6/14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1D50DD1-DD0D-4542-96EB-94849C363D74}" type="datetime1">
              <a:rPr lang="zh-CN" altLang="en-US" smtClean="0"/>
              <a:pPr/>
              <a:t>2022/6/14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D310165-78E2-427B-A01A-3C20E66226B5}" type="datetime1">
              <a:rPr lang="zh-CN" altLang="en-US" smtClean="0"/>
              <a:pPr/>
              <a:t>2022/6/14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长方形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2DF7AF9-B5F7-48A3-9286-55A8863C8C90}" type="datetime1">
              <a:rPr lang="zh-CN" altLang="en-US" smtClean="0"/>
              <a:pPr/>
              <a:t>2022/6/14</a:t>
            </a:fld>
            <a:endParaRPr lang="zh-CN" altLang="en-US" dirty="0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zh-CN" altLang="en-US" noProof="0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长方形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CFCC30BD-61F4-4C20-8280-85C7BCB7F029}" type="datetime1">
              <a:rPr lang="zh-CN" altLang="en-US" smtClean="0"/>
              <a:pPr/>
              <a:t>2022/6/14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zh-CN" altLang="en-US" noProof="0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dirty="0"/>
              <a:t>2019</a:t>
            </a:r>
            <a:fld id="{1F7C9ADE-89F9-46FA-A6F0-A9C86E405EC4}" type="datetime1">
              <a:rPr lang="zh-CN" altLang="en-US" smtClean="0"/>
              <a:pPr/>
              <a:t>2022/6/14</a:t>
            </a:fld>
            <a:r>
              <a:rPr lang="en-US" altLang="zh-CN" dirty="0"/>
              <a:t>/9/10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A7A6979-0714-4377-B894-6BE4C2D6E202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1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地球的卫星视图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5" b="31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rtlCol="0" anchor="ctr">
            <a:normAutofit/>
          </a:bodyPr>
          <a:lstStyle/>
          <a:p>
            <a:r>
              <a:rPr lang="zh-CN" altLang="en-US" sz="48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最短路算法探究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fontScale="92500" lnSpcReduction="20000"/>
          </a:bodyPr>
          <a:lstStyle/>
          <a:p>
            <a:pPr rtl="0"/>
            <a:r>
              <a:rPr lang="zh-CN" altLang="en-US" sz="24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汇报人：沈俊华</a:t>
            </a:r>
            <a:endParaRPr lang="en-US" altLang="zh-CN" sz="2400" dirty="0">
              <a:solidFill>
                <a:srgbClr val="FFFF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rtl="0"/>
            <a:r>
              <a:rPr lang="zh-CN" altLang="en-US" sz="24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组员：黄雨石</a:t>
            </a:r>
            <a:r>
              <a:rPr lang="en-US" altLang="zh-CN" sz="24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4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龙泠锟</a:t>
            </a:r>
            <a:r>
              <a:rPr lang="en-US" altLang="zh-CN" sz="24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4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陈俊一</a:t>
            </a:r>
            <a:endParaRPr lang="en-US" altLang="zh-CN" sz="2400" dirty="0">
              <a:solidFill>
                <a:srgbClr val="FFFF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rtl="0"/>
            <a:r>
              <a:rPr lang="en-US" altLang="zh-CN" sz="24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2022.06.14</a:t>
            </a:r>
          </a:p>
        </p:txBody>
      </p:sp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AF4BF9-0FF7-40B4-AF78-B560D5356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SPFA</a:t>
            </a:r>
            <a:r>
              <a:rPr lang="zh-CN" altLang="en-US" b="1" dirty="0"/>
              <a:t>算法简介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63422F-5231-4884-90AE-318EEE405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0200" y="4343998"/>
            <a:ext cx="6801612" cy="192980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别担心，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SPFA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算法是你的强力后援！</a:t>
            </a:r>
          </a:p>
        </p:txBody>
      </p:sp>
    </p:spTree>
    <p:extLst>
      <p:ext uri="{BB962C8B-B14F-4D97-AF65-F5344CB8AC3E}">
        <p14:creationId xmlns:p14="http://schemas.microsoft.com/office/powerpoint/2010/main" val="3828810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56F1247-8843-146C-BCA3-FC838E738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200" y="202692"/>
            <a:ext cx="7823200" cy="986028"/>
          </a:xfrm>
        </p:spPr>
        <p:txBody>
          <a:bodyPr>
            <a:normAutofit/>
          </a:bodyPr>
          <a:lstStyle/>
          <a:p>
            <a:r>
              <a:rPr lang="en-US" altLang="zh-CN" sz="36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SPFA</a:t>
            </a:r>
            <a:r>
              <a:rPr lang="zh-CN" altLang="en-US" sz="3600" b="1" dirty="0"/>
              <a:t>算法简介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FDD5885-9BE4-F9BC-0AA8-B90971F5AA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1987" y="1426082"/>
                <a:ext cx="10868025" cy="5229225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200" dirty="0"/>
                  <a:t>实质上是</a:t>
                </a: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Bellman-Ford</a:t>
                </a:r>
                <a:r>
                  <a:rPr lang="zh-CN" altLang="en-US" sz="2200" dirty="0"/>
                  <a:t>算法</a:t>
                </a:r>
                <a:r>
                  <a:rPr lang="en-US" altLang="zh-CN" sz="2200" dirty="0"/>
                  <a:t>+</a:t>
                </a:r>
                <a:r>
                  <a:rPr lang="zh-CN" altLang="en-US" sz="2200" dirty="0"/>
                  <a:t>队列优化</a:t>
                </a:r>
                <a:endParaRPr lang="en-US" altLang="zh-CN" sz="2200" dirty="0"/>
              </a:p>
              <a:p>
                <a:r>
                  <a:rPr lang="zh-CN" altLang="en-US" sz="2200" dirty="0"/>
                  <a:t>可以支持对负权图的求解（</a:t>
                </a:r>
                <a:r>
                  <a:rPr lang="zh-CN" altLang="en-US" sz="2200" b="1" dirty="0"/>
                  <a:t>但一定需要有解，即不能存在负环</a:t>
                </a:r>
                <a:r>
                  <a:rPr lang="zh-CN" altLang="en-US" sz="2200" dirty="0"/>
                  <a:t>）</a:t>
                </a:r>
                <a:endParaRPr lang="en-US" altLang="zh-CN" sz="2200" dirty="0"/>
              </a:p>
              <a:p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Dijkstra</a:t>
                </a:r>
                <a:r>
                  <a:rPr lang="zh-CN" altLang="en-US" sz="2200" dirty="0"/>
                  <a:t>是用小根堆，每次取出</a:t>
                </a: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</a:t>
                </a:r>
                <a:r>
                  <a:rPr lang="zh-CN" altLang="en-US" sz="2200" dirty="0"/>
                  <a:t>最小的点，来更新距离，那么这个点来说，最小距离就是当前的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𝑑𝑖𝑠</m:t>
                    </m:r>
                    <m:r>
                      <a:rPr lang="zh-CN" altLang="en-US" sz="22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SPFA</a:t>
                </a:r>
                <a:r>
                  <a:rPr lang="zh-CN" altLang="en-US" sz="2200" dirty="0"/>
                  <a:t>是用</a:t>
                </a:r>
                <a:r>
                  <a:rPr lang="zh-CN" altLang="en-US" sz="2200" b="1" dirty="0"/>
                  <a:t>双端队列</a:t>
                </a:r>
                <a:r>
                  <a:rPr lang="zh-CN" altLang="en-US" sz="2200" dirty="0"/>
                  <a:t>，每次取出队头，来更新距离，它之后可能还会入队。它是一种动态逼近法，因为每次松弛距离都会减小，所以松弛一定会有结束的。</a:t>
                </a:r>
                <a:endParaRPr lang="en-US" altLang="zh-CN" sz="2200" dirty="0"/>
              </a:p>
              <a:p>
                <a:r>
                  <a:rPr lang="zh-CN" altLang="en-US" sz="2200" dirty="0"/>
                  <a:t>如果一个点入队超过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sz="2200" dirty="0"/>
                  <a:t>次就是存在负环。</a:t>
                </a:r>
                <a:endParaRPr lang="en-US" altLang="zh-CN" sz="2200" dirty="0"/>
              </a:p>
              <a:p>
                <a:r>
                  <a:rPr lang="zh-CN" altLang="en-US" sz="2200" dirty="0"/>
                  <a:t>算法流程：</a:t>
                </a:r>
                <a:endParaRPr lang="en-US" altLang="zh-CN" sz="2200" dirty="0"/>
              </a:p>
              <a:p>
                <a:pPr marL="685800" lvl="1" indent="-457200">
                  <a:buFont typeface="+mj-lt"/>
                  <a:buAutoNum type="arabicPeriod"/>
                </a:pPr>
                <a:r>
                  <a:rPr lang="zh-CN" altLang="en-US" sz="1900" b="0" i="0" dirty="0">
                    <a:effectLst/>
                    <a:latin typeface="Fira Sans" panose="020B0604020202020204" pitchFamily="34" charset="0"/>
                  </a:rPr>
                  <a:t>队首</a:t>
                </a:r>
                <a14:m>
                  <m:oMath xmlns:m="http://schemas.openxmlformats.org/officeDocument/2006/math">
                    <m:r>
                      <a:rPr lang="en-US" altLang="zh-CN" sz="1900" b="0" i="1" dirty="0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1900" b="0" i="0" dirty="0">
                    <a:effectLst/>
                    <a:latin typeface="Fira Sans" panose="020B0604020202020204" pitchFamily="34" charset="0"/>
                  </a:rPr>
                  <a:t>出队</a:t>
                </a:r>
              </a:p>
              <a:p>
                <a:pPr marL="685800" lvl="1" indent="-457200">
                  <a:buFont typeface="+mj-lt"/>
                  <a:buAutoNum type="arabicPeriod"/>
                </a:pPr>
                <a:r>
                  <a:rPr lang="zh-CN" altLang="en-US" sz="1900" b="0" i="0" dirty="0">
                    <a:effectLst/>
                    <a:latin typeface="Fira Sans" panose="020B0604020202020204" pitchFamily="34" charset="0"/>
                  </a:rPr>
                  <a:t>遍历所有以队首为起点的有向边</a:t>
                </a:r>
                <a14:m>
                  <m:oMath xmlns:m="http://schemas.openxmlformats.org/officeDocument/2006/math">
                    <m:r>
                      <a:rPr lang="en-US" altLang="zh-CN" sz="1900" b="0" i="1" dirty="0" smtClean="0">
                        <a:effectLst/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1900" b="0" i="1" dirty="0" err="1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900" b="0" i="1" dirty="0" err="1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900" b="0" i="1" dirty="0" err="1" smtClean="0"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900" b="0" i="1" dirty="0" smtClean="0">
                        <a:effectLst/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zh-CN" altLang="en-US" sz="1900" b="0" i="0" dirty="0">
                    <a:effectLst/>
                    <a:latin typeface="Fira Sans" panose="020B0604020202020204" pitchFamily="34" charset="0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sz="1900" b="0" i="1" dirty="0" smtClean="0">
                        <a:effectLst/>
                        <a:latin typeface="Cambria Math" panose="02040503050406030204" pitchFamily="18" charset="0"/>
                      </a:rPr>
                      <m:t>𝑑𝑖𝑠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900" b="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900" b="0" i="1" dirty="0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1900" b="0" i="1" dirty="0" smtClean="0">
                        <a:effectLst/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900" b="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00" b="0" i="1" dirty="0" smtClean="0">
                            <a:effectLst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altLang="zh-CN" sz="1900" b="0" i="1" dirty="0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900" b="0" i="1" dirty="0" err="1" smtClean="0"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900" b="0" i="1" dirty="0" err="1" smtClean="0">
                                <a:effectLst/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900" b="0" i="1" dirty="0" err="1" smtClean="0"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  <m:r>
                      <a:rPr lang="en-US" altLang="zh-CN" sz="1900" b="0" i="1" dirty="0" smtClean="0">
                        <a:effectLst/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1900" b="0" i="1" dirty="0" smtClean="0">
                        <a:effectLst/>
                        <a:latin typeface="Cambria Math" panose="02040503050406030204" pitchFamily="18" charset="0"/>
                      </a:rPr>
                      <m:t>𝑑𝑖𝑠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900" b="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900" b="0" i="1" dirty="0" err="1" smtClean="0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zh-CN" altLang="en-US" sz="1900" b="0" i="0" dirty="0">
                    <a:effectLst/>
                    <a:latin typeface="Fira Sans" panose="020B0604020202020204" pitchFamily="34" charset="0"/>
                  </a:rPr>
                  <a:t>，则更新</a:t>
                </a:r>
                <a14:m>
                  <m:oMath xmlns:m="http://schemas.openxmlformats.org/officeDocument/2006/math">
                    <m:r>
                      <a:rPr lang="en-US" altLang="zh-CN" sz="1900" b="0" i="1" dirty="0" smtClean="0">
                        <a:effectLst/>
                        <a:latin typeface="Cambria Math" panose="02040503050406030204" pitchFamily="18" charset="0"/>
                      </a:rPr>
                      <m:t>𝑑𝑖𝑠</m:t>
                    </m:r>
                    <m:r>
                      <a:rPr lang="en-US" altLang="zh-CN" sz="1900" b="0" i="1" dirty="0" smtClean="0">
                        <a:effectLst/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1900" b="0" i="1" dirty="0" err="1" smtClean="0"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900" b="0" i="1" dirty="0" smtClean="0">
                        <a:effectLst/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1900" b="0" i="0" dirty="0">
                  <a:effectLst/>
                  <a:latin typeface="Fira Sans" panose="020B0604020202020204" pitchFamily="34" charset="0"/>
                </a:endParaRPr>
              </a:p>
              <a:p>
                <a:pPr marL="685800" lvl="1" indent="-457200">
                  <a:buFont typeface="+mj-lt"/>
                  <a:buAutoNum type="arabicPeriod"/>
                </a:pPr>
                <a:r>
                  <a:rPr lang="zh-CN" altLang="en-US" sz="1900" b="0" i="0" dirty="0">
                    <a:effectLst/>
                    <a:latin typeface="Fira Sans" panose="020B0604020202020204" pitchFamily="34" charset="0"/>
                  </a:rPr>
                  <a:t>如果点</a:t>
                </a:r>
                <a14:m>
                  <m:oMath xmlns:m="http://schemas.openxmlformats.org/officeDocument/2006/math">
                    <m:r>
                      <a:rPr lang="en-US" altLang="zh-CN" sz="1900" b="0" i="1" dirty="0" smtClean="0">
                        <a:effectLst/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900" b="0" i="0" dirty="0">
                    <a:effectLst/>
                    <a:latin typeface="Fira Sans" panose="020B0604020202020204" pitchFamily="34" charset="0"/>
                  </a:rPr>
                  <a:t>不在队列中，则</a:t>
                </a:r>
                <a14:m>
                  <m:oMath xmlns:m="http://schemas.openxmlformats.org/officeDocument/2006/math">
                    <m:r>
                      <a:rPr lang="en-US" altLang="zh-CN" sz="1900" b="0" i="1" dirty="0" smtClean="0">
                        <a:effectLst/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900" b="0" i="0" dirty="0">
                    <a:effectLst/>
                    <a:latin typeface="Fira Sans" panose="020B0604020202020204" pitchFamily="34" charset="0"/>
                  </a:rPr>
                  <a:t>入队（很显然，只有上一次被松弛的结点，所连接的边，才有可能引起下一次的松弛操作，所以使用队列优化）</a:t>
                </a:r>
              </a:p>
              <a:p>
                <a:pPr marL="685800" lvl="1" indent="-457200">
                  <a:buFont typeface="+mj-lt"/>
                  <a:buAutoNum type="arabicPeriod"/>
                </a:pPr>
                <a:r>
                  <a:rPr lang="zh-CN" altLang="en-US" sz="1900" b="0" i="0" dirty="0">
                    <a:effectLst/>
                    <a:latin typeface="Fira Sans" panose="020B0604020202020204" pitchFamily="34" charset="0"/>
                  </a:rPr>
                  <a:t>若队列为空，跳出循环；否则执行</a:t>
                </a:r>
                <a:r>
                  <a:rPr lang="zh-CN" altLang="en-US" sz="1900" dirty="0">
                    <a:latin typeface="Fira Sans" panose="020B0604020202020204" pitchFamily="34" charset="0"/>
                  </a:rPr>
                  <a:t>第一步</a:t>
                </a:r>
                <a:endParaRPr lang="en-US" altLang="zh-CN" sz="1800" dirty="0"/>
              </a:p>
              <a:p>
                <a:endParaRPr lang="zh-CN" altLang="en-US" sz="2000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FDD5885-9BE4-F9BC-0AA8-B90971F5AA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1987" y="1426082"/>
                <a:ext cx="10868025" cy="5229225"/>
              </a:xfrm>
              <a:blipFill>
                <a:blip r:embed="rId2"/>
                <a:stretch>
                  <a:fillRect l="-673" t="-816" r="-22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2519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56F1247-8843-146C-BCA3-FC838E738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200" y="202692"/>
            <a:ext cx="7823200" cy="986028"/>
          </a:xfrm>
        </p:spPr>
        <p:txBody>
          <a:bodyPr>
            <a:normAutofit/>
          </a:bodyPr>
          <a:lstStyle/>
          <a:p>
            <a:r>
              <a:rPr lang="zh-CN" altLang="en-US" sz="3600" b="1" dirty="0"/>
              <a:t>负环判断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FDD5885-9BE4-F9BC-0AA8-B90971F5AA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1987" y="1426082"/>
                <a:ext cx="10868025" cy="5229225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400" dirty="0"/>
                  <a:t>如果从源点出发，抵达一个负环时，</a:t>
                </a:r>
                <a:r>
                  <a:rPr lang="zh-CN" altLang="en-US" sz="2400" b="1" dirty="0"/>
                  <a:t>松弛操作会无休止地进行下去</a:t>
                </a:r>
                <a:endParaRPr lang="en-US" altLang="zh-CN" sz="2400" b="1" dirty="0"/>
              </a:p>
              <a:p>
                <a:r>
                  <a:rPr lang="zh-CN" altLang="en-US" sz="2400" dirty="0"/>
                  <a:t>注意，对于最短路存在的图，松弛操作最多只会执行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2400" dirty="0"/>
                  <a:t> 轮，因此如果第</a:t>
                </a: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/>
                  <a:t>轮循环时仍然存在能松弛的边，说明从源点出发，能够抵达一个负环</a:t>
                </a:r>
                <a:endParaRPr lang="en-US" altLang="zh-CN" sz="2400" dirty="0"/>
              </a:p>
              <a:p>
                <a:r>
                  <a:rPr lang="zh-CN" altLang="en-US" sz="2400" dirty="0"/>
                  <a:t>因此，我们判断负环的主要思路就是用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SPFA</a:t>
                </a:r>
                <a:r>
                  <a:rPr lang="zh-CN" altLang="en-US" sz="2400" dirty="0"/>
                  <a:t>判断入队次数是否大于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/>
                  <a:t>，如果是则说明有负环，这一点可以由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SPFA</a:t>
                </a:r>
                <a:r>
                  <a:rPr lang="zh-CN" altLang="en-US" sz="2400" dirty="0"/>
                  <a:t>的松弛算法原理推导</a:t>
                </a:r>
                <a:endParaRPr lang="en-US" altLang="zh-CN" sz="2400" dirty="0"/>
              </a:p>
              <a:p>
                <a:r>
                  <a:rPr lang="zh-CN" altLang="en-US" sz="2400" dirty="0"/>
                  <a:t>注意一定要判入队次数 ，不能判断松弛操作的次数，因为可能出现重边的情况，当然也可以判断最短路径经过的边数</a:t>
                </a:r>
                <a:endParaRPr lang="en-US" altLang="zh-CN" sz="2400" dirty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FDD5885-9BE4-F9BC-0AA8-B90971F5AA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1987" y="1426082"/>
                <a:ext cx="10868025" cy="5229225"/>
              </a:xfrm>
              <a:blipFill>
                <a:blip r:embed="rId2"/>
                <a:stretch>
                  <a:fillRect l="-786" t="-932" r="-3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E63D029-91BC-560C-AF0E-80922361AB89}"/>
                  </a:ext>
                </a:extLst>
              </p:cNvPr>
              <p:cNvSpPr txBox="1"/>
              <p:nvPr/>
            </p:nvSpPr>
            <p:spPr>
              <a:xfrm>
                <a:off x="641667" y="4608233"/>
                <a:ext cx="10868025" cy="1938992"/>
              </a:xfrm>
              <a:prstGeom prst="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400" b="0" i="0" dirty="0">
                    <a:effectLst/>
                    <a:latin typeface="Fira Sans" panose="020B0503050000020004" pitchFamily="34" charset="0"/>
                  </a:rPr>
                  <a:t>	</a:t>
                </a:r>
                <a:r>
                  <a:rPr lang="zh-CN" altLang="en-US" sz="2400" b="0" i="0" dirty="0">
                    <a:effectLst/>
                    <a:latin typeface="Fira Sans" panose="020B0503050000020004" pitchFamily="34" charset="0"/>
                  </a:rPr>
                  <a:t>需要注意的是，以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effectLst/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2400" b="0" i="0" dirty="0">
                    <a:effectLst/>
                    <a:latin typeface="Fira Sans" panose="020B0503050000020004" pitchFamily="34" charset="0"/>
                  </a:rPr>
                  <a:t>点为源点跑 </a:t>
                </a:r>
                <a:r>
                  <a:rPr lang="en-US" altLang="zh-CN" sz="24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Bellman-Ford</a:t>
                </a:r>
                <a:r>
                  <a:rPr lang="en-US" altLang="zh-CN" sz="2400" b="0" i="0" dirty="0">
                    <a:effectLst/>
                    <a:latin typeface="Fira Sans" panose="020B0503050000020004" pitchFamily="34" charset="0"/>
                  </a:rPr>
                  <a:t> </a:t>
                </a:r>
                <a:r>
                  <a:rPr lang="zh-CN" altLang="en-US" sz="2400" b="0" i="0" dirty="0">
                    <a:effectLst/>
                    <a:latin typeface="Fira Sans" panose="020B0503050000020004" pitchFamily="34" charset="0"/>
                  </a:rPr>
                  <a:t>算法时，如果没有给出存在负环的结果，只能说明从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effectLst/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2400" b="0" i="0" dirty="0">
                    <a:effectLst/>
                    <a:latin typeface="Fira Sans" panose="020B0503050000020004" pitchFamily="34" charset="0"/>
                  </a:rPr>
                  <a:t>点出发不能抵达一个负环，而不能说明图上不存在负环。</a:t>
                </a:r>
              </a:p>
              <a:p>
                <a:pPr algn="l"/>
                <a:r>
                  <a:rPr lang="en-US" altLang="zh-CN" sz="2400" b="0" i="0" dirty="0">
                    <a:effectLst/>
                    <a:latin typeface="Fira Sans" panose="020B0503050000020004" pitchFamily="34" charset="0"/>
                  </a:rPr>
                  <a:t>	</a:t>
                </a:r>
                <a:r>
                  <a:rPr lang="zh-CN" altLang="en-US" sz="2400" b="0" i="0" dirty="0">
                    <a:effectLst/>
                    <a:latin typeface="Fira Sans" panose="020B0503050000020004" pitchFamily="34" charset="0"/>
                  </a:rPr>
                  <a:t>因此如果需要判断整个图上是否存在负环，最严谨的做法是建立一个超级源点，向图上每个节点连一条权值为 </a:t>
                </a:r>
                <a:r>
                  <a:rPr lang="en-US" altLang="zh-CN" sz="2400" b="0" i="0" dirty="0">
                    <a:effectLst/>
                    <a:latin typeface="Fira Sans" panose="020B0503050000020004" pitchFamily="34" charset="0"/>
                  </a:rPr>
                  <a:t>0 </a:t>
                </a:r>
                <a:r>
                  <a:rPr lang="zh-CN" altLang="en-US" sz="2400" b="0" i="0" dirty="0">
                    <a:effectLst/>
                    <a:latin typeface="Fira Sans" panose="020B0503050000020004" pitchFamily="34" charset="0"/>
                  </a:rPr>
                  <a:t>的边，然后以超级源点为起点执行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Bellman-Ford</a:t>
                </a:r>
                <a:r>
                  <a:rPr lang="en-US" altLang="zh-CN" sz="2400" b="0" i="0" dirty="0">
                    <a:effectLst/>
                    <a:latin typeface="Fira Sans" panose="020B0503050000020004" pitchFamily="34" charset="0"/>
                  </a:rPr>
                  <a:t> </a:t>
                </a:r>
                <a:r>
                  <a:rPr lang="zh-CN" altLang="en-US" sz="2400" b="0" i="0" dirty="0">
                    <a:effectLst/>
                    <a:latin typeface="Fira Sans" panose="020B0503050000020004" pitchFamily="34" charset="0"/>
                  </a:rPr>
                  <a:t>算法。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E63D029-91BC-560C-AF0E-80922361A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67" y="4608233"/>
                <a:ext cx="10868025" cy="1938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2605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AF4BF9-0FF7-40B4-AF78-B560D5356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 Johnson</a:t>
            </a:r>
            <a:r>
              <a:rPr lang="zh-CN" altLang="en-US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多源最短路</a:t>
            </a:r>
            <a:r>
              <a:rPr lang="zh-CN" altLang="en-US" b="1" dirty="0"/>
              <a:t>算法简介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63422F-5231-4884-90AE-318EEE405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0200" y="4343998"/>
            <a:ext cx="6801612" cy="192980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Non Terrae Plus U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l</a:t>
            </a:r>
            <a:r>
              <a:rPr lang="zh-CN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tra！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必须！得！再快点！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8465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56F1247-8843-146C-BCA3-FC838E738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200" y="202692"/>
            <a:ext cx="7823200" cy="986028"/>
          </a:xfrm>
        </p:spPr>
        <p:txBody>
          <a:bodyPr>
            <a:normAutofit/>
          </a:bodyPr>
          <a:lstStyle/>
          <a:p>
            <a:r>
              <a:rPr lang="en-US" altLang="zh-CN" sz="36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Johnson</a:t>
            </a:r>
            <a:r>
              <a:rPr lang="zh-CN" altLang="en-US" sz="36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</a:t>
            </a:r>
            <a:r>
              <a:rPr lang="zh-CN" altLang="en-US" sz="3600" b="1" dirty="0"/>
              <a:t>简介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FDD5885-9BE4-F9BC-0AA8-B90971F5AA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1987" y="1426082"/>
                <a:ext cx="10868025" cy="5229225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400" dirty="0"/>
                  <a:t>用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Floyd</a:t>
                </a:r>
                <a:r>
                  <a:rPr lang="zh-CN" altLang="en-US" sz="2400" dirty="0"/>
                  <a:t>跑出所有点最短路的复杂度为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40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400" dirty="0"/>
              </a:p>
              <a:p>
                <a:r>
                  <a:rPr lang="zh-CN" altLang="en-US" sz="2400" dirty="0"/>
                  <a:t>跑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/>
                  <a:t>次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SPFA</a:t>
                </a:r>
                <a:r>
                  <a:rPr lang="zh-CN" altLang="en-US" sz="2400" dirty="0"/>
                  <a:t>的复杂度为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altLang="zh-CN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40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400" dirty="0"/>
              </a:p>
              <a:p>
                <a:r>
                  <a:rPr lang="zh-CN" altLang="en-US" sz="2400" dirty="0"/>
                  <a:t>跑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/>
                  <a:t>次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Dijkstra</a:t>
                </a:r>
                <a:r>
                  <a:rPr lang="zh-CN" altLang="en-US" sz="2400" dirty="0"/>
                  <a:t>呢？复杂度变成了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𝑛𝑚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i="1" dirty="0" err="1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，明显比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SPFA</a:t>
                </a:r>
                <a:r>
                  <a:rPr lang="zh-CN" altLang="en-US" sz="2400" dirty="0"/>
                  <a:t>更加优秀，对于稀疏图也比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Floyd</a:t>
                </a:r>
                <a:r>
                  <a:rPr lang="zh-CN" altLang="en-US" sz="2400" dirty="0"/>
                  <a:t>优秀</a:t>
                </a:r>
                <a:endParaRPr lang="en-US" altLang="zh-CN" sz="2400" dirty="0"/>
              </a:p>
              <a:p>
                <a:r>
                  <a:rPr lang="zh-CN" altLang="en-US" sz="2400" dirty="0"/>
                  <a:t>但是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Dijkstra</a:t>
                </a:r>
                <a:r>
                  <a:rPr lang="zh-CN" altLang="en-US" sz="2400" dirty="0"/>
                  <a:t>不能判断负环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FDD5885-9BE4-F9BC-0AA8-B90971F5AA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1987" y="1426082"/>
                <a:ext cx="10868025" cy="5229225"/>
              </a:xfrm>
              <a:blipFill>
                <a:blip r:embed="rId2"/>
                <a:stretch>
                  <a:fillRect l="-786" t="-9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E22749D8-710B-A1C6-2F1E-CC18CEBF9B14}"/>
              </a:ext>
            </a:extLst>
          </p:cNvPr>
          <p:cNvSpPr txBox="1"/>
          <p:nvPr/>
        </p:nvSpPr>
        <p:spPr>
          <a:xfrm>
            <a:off x="661986" y="4354700"/>
            <a:ext cx="10868025" cy="107721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我们想要的是</a:t>
            </a:r>
            <a:r>
              <a:rPr lang="zh-CN" altLang="en-US" sz="3200" b="1" dirty="0"/>
              <a:t>速度既快</a:t>
            </a:r>
            <a:r>
              <a:rPr lang="zh-CN" altLang="en-US" sz="3200" dirty="0"/>
              <a:t>，又</a:t>
            </a:r>
            <a:r>
              <a:rPr lang="zh-CN" altLang="en-US" sz="3200" b="1" dirty="0"/>
              <a:t>能够处理复杂情况</a:t>
            </a:r>
            <a:r>
              <a:rPr lang="zh-CN" altLang="en-US" sz="3200" dirty="0"/>
              <a:t>的</a:t>
            </a:r>
            <a:endParaRPr lang="en-US" altLang="zh-CN" sz="3200" dirty="0"/>
          </a:p>
          <a:p>
            <a:pPr algn="ctr"/>
            <a:r>
              <a:rPr lang="zh-CN" altLang="en-US" sz="3200" dirty="0"/>
              <a:t>一个</a:t>
            </a:r>
            <a:r>
              <a:rPr lang="zh-CN" altLang="en-US" sz="3200" b="1" dirty="0"/>
              <a:t>“万能”的最短路算法</a:t>
            </a:r>
          </a:p>
        </p:txBody>
      </p:sp>
    </p:spTree>
    <p:extLst>
      <p:ext uri="{BB962C8B-B14F-4D97-AF65-F5344CB8AC3E}">
        <p14:creationId xmlns:p14="http://schemas.microsoft.com/office/powerpoint/2010/main" val="3493780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56F1247-8843-146C-BCA3-FC838E738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200" y="202692"/>
            <a:ext cx="7823200" cy="986028"/>
          </a:xfrm>
        </p:spPr>
        <p:txBody>
          <a:bodyPr>
            <a:normAutofit/>
          </a:bodyPr>
          <a:lstStyle/>
          <a:p>
            <a:r>
              <a:rPr lang="en-US" altLang="zh-CN" sz="36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Johnson</a:t>
            </a:r>
            <a:r>
              <a:rPr lang="zh-CN" altLang="en-US" sz="36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</a:t>
            </a:r>
            <a:r>
              <a:rPr lang="zh-CN" altLang="en-US" sz="3600" b="1" dirty="0"/>
              <a:t>简介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FDD5885-9BE4-F9BC-0AA8-B90971F5AA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1987" y="1426082"/>
                <a:ext cx="10868025" cy="5229225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400" b="1" dirty="0"/>
                  <a:t>算法融合了</a:t>
                </a:r>
                <a:r>
                  <a:rPr lang="en-US" altLang="zh-CN" sz="2400" b="1" dirty="0">
                    <a:solidFill>
                      <a:srgbClr val="33333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Dijkstra</a:t>
                </a:r>
                <a:r>
                  <a:rPr lang="zh-CN" altLang="en-US" sz="2400" b="1" dirty="0"/>
                  <a:t>和</a:t>
                </a:r>
                <a:r>
                  <a:rPr lang="en-US" altLang="zh-CN" sz="2400" b="1" dirty="0">
                    <a:solidFill>
                      <a:srgbClr val="33333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SPFA</a:t>
                </a:r>
                <a:r>
                  <a:rPr lang="zh-CN" altLang="en-US" sz="2400" b="1" dirty="0"/>
                  <a:t>两种最短路算法</a:t>
                </a:r>
                <a:endParaRPr lang="en-US" altLang="zh-CN" sz="2400" b="1" dirty="0"/>
              </a:p>
              <a:p>
                <a:r>
                  <a:rPr lang="zh-CN" altLang="en-US" sz="2400" dirty="0"/>
                  <a:t>具体操作流程如下</a:t>
                </a:r>
                <a:endParaRPr lang="en-US" altLang="zh-CN" sz="2400" dirty="0"/>
              </a:p>
              <a:p>
                <a:pPr lvl="1"/>
                <a:r>
                  <a:rPr lang="zh-CN" altLang="en-US" sz="2200" dirty="0"/>
                  <a:t>我们新建一个虚拟节点（我们设虚拟节点编号为</a:t>
                </a:r>
                <a:r>
                  <a:rPr lang="en-US" altLang="zh-CN" sz="2400" dirty="0">
                    <a:solidFill>
                      <a:srgbClr val="33333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200" dirty="0"/>
                  <a:t>）。从这个节点到其他所有节点连一条边权为</a:t>
                </a:r>
                <a:r>
                  <a:rPr lang="en-US" altLang="zh-CN" sz="2400" dirty="0">
                    <a:solidFill>
                      <a:srgbClr val="33333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200" dirty="0"/>
                  <a:t>的边，如下：</a:t>
                </a:r>
                <a:endParaRPr lang="en-US" altLang="zh-CN" sz="2200" dirty="0"/>
              </a:p>
              <a:p>
                <a:pPr lvl="1"/>
                <a:endParaRPr lang="en-US" altLang="zh-CN" sz="2200" dirty="0"/>
              </a:p>
              <a:p>
                <a:pPr lvl="1"/>
                <a:endParaRPr lang="en-US" altLang="zh-CN" sz="2200" dirty="0"/>
              </a:p>
              <a:p>
                <a:pPr lvl="1"/>
                <a:endParaRPr lang="en-US" altLang="zh-CN" sz="2200" dirty="0"/>
              </a:p>
              <a:p>
                <a:pPr marL="228600" lvl="1" indent="0">
                  <a:buNone/>
                </a:pPr>
                <a:endParaRPr lang="en-US" altLang="zh-CN" sz="2200" dirty="0"/>
              </a:p>
              <a:p>
                <a:pPr lvl="1"/>
                <a:r>
                  <a:rPr kumimoji="0" lang="zh-CN" altLang="zh-CN" sz="24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Open Sans" panose="020B0606030504020204" pitchFamily="34" charset="0"/>
                    <a:cs typeface="Open Sans" panose="020B0606030504020204" pitchFamily="34" charset="0"/>
                  </a:rPr>
                  <a:t>接下来用</a:t>
                </a:r>
                <a:r>
                  <a:rPr kumimoji="0" lang="en-US" altLang="zh-CN" sz="24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SPFA</a:t>
                </a:r>
                <a:r>
                  <a:rPr kumimoji="0" lang="zh-CN" altLang="zh-CN" sz="24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Open Sans" panose="020B0606030504020204" pitchFamily="34" charset="0"/>
                    <a:cs typeface="Open Sans" panose="020B0606030504020204" pitchFamily="34" charset="0"/>
                  </a:rPr>
                  <a:t>求出从</a:t>
                </a:r>
                <a:r>
                  <a:rPr lang="zh-CN" altLang="zh-CN" sz="2400" dirty="0">
                    <a:solidFill>
                      <a:srgbClr val="33333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kumimoji="0" lang="zh-CN" altLang="zh-CN" sz="24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Open Sans" panose="020B0606030504020204" pitchFamily="34" charset="0"/>
                    <a:cs typeface="Open Sans" panose="020B0606030504020204" pitchFamily="34" charset="0"/>
                  </a:rPr>
                  <a:t>号节点到其它节点的最短路，记为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4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kumimoji="0" lang="zh-CN" altLang="zh-CN" sz="24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cs typeface="Open Sans" panose="020B0606030504020204" pitchFamily="34" charset="0"/>
                          </a:rPr>
                          <m:t>h</m:t>
                        </m:r>
                      </m:e>
                      <m:sub>
                        <m:r>
                          <a:rPr kumimoji="0" lang="zh-CN" altLang="zh-CN" sz="24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cs typeface="Open Sans" panose="020B0606030504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zh-CN" altLang="zh-CN" sz="24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Open Sans" panose="020B0606030504020204" pitchFamily="34" charset="0"/>
                    <a:cs typeface="Open Sans" panose="020B0606030504020204" pitchFamily="34" charset="0"/>
                  </a:rPr>
                  <a:t>，假如有一条从</a:t>
                </a:r>
                <a14:m>
                  <m:oMath xmlns:m="http://schemas.openxmlformats.org/officeDocument/2006/math">
                    <m:r>
                      <a:rPr kumimoji="0" lang="zh-CN" altLang="zh-CN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cs typeface="Open Sans" panose="020B0606030504020204" pitchFamily="34" charset="0"/>
                      </a:rPr>
                      <m:t>𝑢</m:t>
                    </m:r>
                  </m:oMath>
                </a14:m>
                <a:r>
                  <a:rPr kumimoji="0" lang="zh-CN" altLang="zh-CN" sz="24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Open Sans" panose="020B0606030504020204" pitchFamily="34" charset="0"/>
                    <a:cs typeface="Open Sans" panose="020B0606030504020204" pitchFamily="34" charset="0"/>
                  </a:rPr>
                  <a:t>到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cs typeface="Open Sans" panose="020B0606030504020204" pitchFamily="34" charset="0"/>
                      </a:rPr>
                      <m:t>𝑣</m:t>
                    </m:r>
                  </m:oMath>
                </a14:m>
                <a:r>
                  <a:rPr kumimoji="0" lang="zh-CN" altLang="zh-CN" sz="24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Open Sans" panose="020B0606030504020204" pitchFamily="34" charset="0"/>
                    <a:cs typeface="Open Sans" panose="020B0606030504020204" pitchFamily="34" charset="0"/>
                  </a:rPr>
                  <a:t>，权值为</a:t>
                </a:r>
                <a14:m>
                  <m:oMath xmlns:m="http://schemas.openxmlformats.org/officeDocument/2006/math">
                    <m:r>
                      <a:rPr kumimoji="0" lang="zh-CN" altLang="zh-CN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cs typeface="Open Sans" panose="020B0606030504020204" pitchFamily="34" charset="0"/>
                      </a:rPr>
                      <m:t>𝑤</m:t>
                    </m:r>
                  </m:oMath>
                </a14:m>
                <a:r>
                  <a:rPr kumimoji="0" lang="zh-CN" altLang="zh-CN" sz="24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Open Sans" panose="020B0606030504020204" pitchFamily="34" charset="0"/>
                    <a:cs typeface="Open Sans" panose="020B0606030504020204" pitchFamily="34" charset="0"/>
                  </a:rPr>
                  <a:t>的边，则我们将该边权值重新设为</a:t>
                </a:r>
                <a14:m>
                  <m:oMath xmlns:m="http://schemas.openxmlformats.org/officeDocument/2006/math">
                    <m:r>
                      <a:rPr kumimoji="0" lang="zh-CN" altLang="zh-CN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cs typeface="Open Sans" panose="020B0606030504020204" pitchFamily="34" charset="0"/>
                      </a:rPr>
                      <m:t>𝑤</m:t>
                    </m:r>
                    <m:r>
                      <a:rPr kumimoji="0" lang="zh-CN" altLang="zh-CN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cs typeface="Open Sans" panose="020B0606030504020204" pitchFamily="34" charset="0"/>
                      </a:rPr>
                      <m:t>+</m:t>
                    </m:r>
                    <m:sSub>
                      <m:sSubPr>
                        <m:ctrlPr>
                          <a:rPr kumimoji="0" lang="zh-CN" altLang="zh-CN" sz="24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kumimoji="0" lang="zh-CN" altLang="zh-CN" sz="24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cs typeface="Open Sans" panose="020B0606030504020204" pitchFamily="34" charset="0"/>
                          </a:rPr>
                          <m:t>h</m:t>
                        </m:r>
                      </m:e>
                      <m:sub>
                        <m:r>
                          <a:rPr kumimoji="0" lang="zh-CN" altLang="zh-CN" sz="24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cs typeface="Open Sans" panose="020B0606030504020204" pitchFamily="34" charset="0"/>
                          </a:rPr>
                          <m:t>𝑢</m:t>
                        </m:r>
                      </m:sub>
                    </m:sSub>
                    <m:r>
                      <a:rPr kumimoji="0" lang="zh-CN" altLang="zh-CN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cs typeface="Open Sans" panose="020B0606030504020204" pitchFamily="34" charset="0"/>
                      </a:rPr>
                      <m:t>−</m:t>
                    </m:r>
                    <m:sSub>
                      <m:sSubPr>
                        <m:ctrlPr>
                          <a:rPr kumimoji="0" lang="zh-CN" altLang="zh-CN" sz="24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kumimoji="0" lang="zh-CN" altLang="zh-CN" sz="24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cs typeface="Open Sans" panose="020B0606030504020204" pitchFamily="34" charset="0"/>
                          </a:rPr>
                          <m:t>h</m:t>
                        </m:r>
                      </m:e>
                      <m:sub>
                        <m:r>
                          <a:rPr kumimoji="0" lang="zh-CN" altLang="zh-CN" sz="24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cs typeface="Open Sans" panose="020B0606030504020204" pitchFamily="34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kumimoji="0" lang="zh-CN" altLang="zh-CN" sz="24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Open Sans" panose="020B0606030504020204" pitchFamily="34" charset="0"/>
                    <a:cs typeface="Open Sans" panose="020B0606030504020204" pitchFamily="34" charset="0"/>
                  </a:rPr>
                  <a:t>，接下来以每个点为起点，跑</a:t>
                </a:r>
                <a14:m>
                  <m:oMath xmlns:m="http://schemas.openxmlformats.org/officeDocument/2006/math">
                    <m:r>
                      <a:rPr kumimoji="0" lang="zh-CN" altLang="zh-CN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cs typeface="Open Sans" panose="020B0606030504020204" pitchFamily="34" charset="0"/>
                      </a:rPr>
                      <m:t>𝑛</m:t>
                    </m:r>
                  </m:oMath>
                </a14:m>
                <a:r>
                  <a:rPr kumimoji="0" lang="zh-CN" altLang="zh-CN" sz="24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Open Sans" panose="020B0606030504020204" pitchFamily="34" charset="0"/>
                    <a:cs typeface="Open Sans" panose="020B0606030504020204" pitchFamily="34" charset="0"/>
                  </a:rPr>
                  <a:t>轮</a:t>
                </a:r>
                <a:r>
                  <a:rPr lang="zh-CN" altLang="zh-CN" sz="2400" dirty="0">
                    <a:solidFill>
                      <a:srgbClr val="33333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Dijkstra</a:t>
                </a:r>
                <a:r>
                  <a:rPr kumimoji="0" lang="zh-CN" altLang="zh-CN" sz="24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Open Sans" panose="020B0606030504020204" pitchFamily="34" charset="0"/>
                    <a:cs typeface="Open Sans" panose="020B0606030504020204" pitchFamily="34" charset="0"/>
                  </a:rPr>
                  <a:t>即可</a:t>
                </a:r>
                <a:r>
                  <a:rPr kumimoji="0" lang="zh-CN" altLang="zh-CN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endParaRPr kumimoji="0" lang="en-US" altLang="zh-CN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1"/>
                <a:endParaRPr kumimoji="0" lang="zh-CN" altLang="zh-CN" sz="3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lvl="1"/>
                <a:endParaRPr lang="en-US" altLang="zh-CN" sz="2200" dirty="0"/>
              </a:p>
              <a:p>
                <a:pPr lvl="1"/>
                <a:endParaRPr lang="en-US" altLang="zh-CN" sz="2200" dirty="0"/>
              </a:p>
              <a:p>
                <a:pPr lvl="1"/>
                <a:endParaRPr lang="en-US" altLang="zh-CN" sz="2200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FDD5885-9BE4-F9BC-0AA8-B90971F5AA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1987" y="1426082"/>
                <a:ext cx="10868025" cy="5229225"/>
              </a:xfrm>
              <a:blipFill>
                <a:blip r:embed="rId2"/>
                <a:stretch>
                  <a:fillRect l="-786" t="-932" r="-7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E7C88306-FF6E-A3A0-54B2-B09CECA65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654" y="3196478"/>
            <a:ext cx="3506691" cy="179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5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7EE7EBA-91AD-1991-ECC5-D6C16E114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7820"/>
            <a:ext cx="9703299" cy="429917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2B8732B-7595-449B-785A-120497C8D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60" y="4844947"/>
            <a:ext cx="9519139" cy="20130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E7B023F-1CBF-89BA-8BC1-DE18C0464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5309" y="-38560"/>
            <a:ext cx="3506691" cy="179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27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6FF089-1556-4EBE-90BF-5CE68A4C3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82372"/>
            <a:ext cx="7729728" cy="773041"/>
          </a:xfrm>
          <a:solidFill>
            <a:schemeClr val="accent1">
              <a:lumMod val="40000"/>
              <a:lumOff val="6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zh-CN" altLang="en-US" dirty="0"/>
              <a:t>认识你的三种最短路算法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F0F468-88E4-8FF1-087A-D21C9E771C46}"/>
              </a:ext>
            </a:extLst>
          </p:cNvPr>
          <p:cNvSpPr txBox="1"/>
          <p:nvPr/>
        </p:nvSpPr>
        <p:spPr>
          <a:xfrm>
            <a:off x="641096" y="1268453"/>
            <a:ext cx="3180080" cy="540717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C54EDDB-E6A3-1283-CA32-B353ED5AC3FA}"/>
              </a:ext>
            </a:extLst>
          </p:cNvPr>
          <p:cNvSpPr txBox="1"/>
          <p:nvPr/>
        </p:nvSpPr>
        <p:spPr>
          <a:xfrm>
            <a:off x="8508111" y="1249753"/>
            <a:ext cx="3180080" cy="54258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1F32423-9696-7721-9ECD-1DDC736D8AC3}"/>
              </a:ext>
            </a:extLst>
          </p:cNvPr>
          <p:cNvSpPr txBox="1"/>
          <p:nvPr/>
        </p:nvSpPr>
        <p:spPr>
          <a:xfrm>
            <a:off x="4557283" y="1282013"/>
            <a:ext cx="3180080" cy="540717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endParaRPr lang="zh-CN" altLang="en-US" dirty="0"/>
          </a:p>
        </p:txBody>
      </p:sp>
      <p:pic>
        <p:nvPicPr>
          <p:cNvPr id="11266" name="Picture 2" descr="Image result for Dijkstra">
            <a:extLst>
              <a:ext uri="{FF2B5EF4-FFF2-40B4-BE49-F238E27FC236}">
                <a16:creationId xmlns:a16="http://schemas.microsoft.com/office/drawing/2014/main" id="{F13AE749-09D3-AE63-2757-297B68073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76" y="1778072"/>
            <a:ext cx="2235200" cy="298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7680DD58-3CF8-3116-A40B-43CFF23A6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218" y="1712231"/>
            <a:ext cx="2443974" cy="3054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See the source image">
            <a:extLst>
              <a:ext uri="{FF2B5EF4-FFF2-40B4-BE49-F238E27FC236}">
                <a16:creationId xmlns:a16="http://schemas.microsoft.com/office/drawing/2014/main" id="{8451862D-D463-A552-06B6-E71A8EC5A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63" y="1753029"/>
            <a:ext cx="2458720" cy="3128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3A5F4E7-4261-752A-248A-E84D0EE645C0}"/>
              </a:ext>
            </a:extLst>
          </p:cNvPr>
          <p:cNvSpPr txBox="1"/>
          <p:nvPr/>
        </p:nvSpPr>
        <p:spPr>
          <a:xfrm>
            <a:off x="1201166" y="1268454"/>
            <a:ext cx="205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Dijkstra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算法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BBAC471-F31A-C88A-BCAE-11DD6CC34BC5}"/>
              </a:ext>
            </a:extLst>
          </p:cNvPr>
          <p:cNvSpPr txBox="1"/>
          <p:nvPr/>
        </p:nvSpPr>
        <p:spPr>
          <a:xfrm>
            <a:off x="9293606" y="1229114"/>
            <a:ext cx="1609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SPFA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算法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1AB8860-454C-88D8-1630-3BD2BA315FFA}"/>
              </a:ext>
            </a:extLst>
          </p:cNvPr>
          <p:cNvSpPr txBox="1"/>
          <p:nvPr/>
        </p:nvSpPr>
        <p:spPr>
          <a:xfrm>
            <a:off x="5189599" y="1252024"/>
            <a:ext cx="2120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Johnson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9">
                <a:extLst>
                  <a:ext uri="{FF2B5EF4-FFF2-40B4-BE49-F238E27FC236}">
                    <a16:creationId xmlns:a16="http://schemas.microsoft.com/office/drawing/2014/main" id="{673A5463-5FAE-D75D-9402-ACA266CBA4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1551631"/>
                  </p:ext>
                </p:extLst>
              </p:nvPr>
            </p:nvGraphicFramePr>
            <p:xfrm>
              <a:off x="769191" y="4980142"/>
              <a:ext cx="2889250" cy="148336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635760">
                      <a:extLst>
                        <a:ext uri="{9D8B030D-6E8A-4147-A177-3AD203B41FA5}">
                          <a16:colId xmlns:a16="http://schemas.microsoft.com/office/drawing/2014/main" val="3230671131"/>
                        </a:ext>
                      </a:extLst>
                    </a:gridCol>
                    <a:gridCol w="1253490">
                      <a:extLst>
                        <a:ext uri="{9D8B030D-6E8A-4147-A177-3AD203B41FA5}">
                          <a16:colId xmlns:a16="http://schemas.microsoft.com/office/drawing/2014/main" val="1874279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1800" b="0" i="0" kern="12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作用于</a:t>
                          </a:r>
                          <a:endParaRPr lang="zh-CN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800" b="0" i="0" kern="1200" dirty="0">
                              <a:solidFill>
                                <a:srgbClr val="FFFF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非负权图</a:t>
                          </a:r>
                          <a:endParaRPr lang="zh-CN" alt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90052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1800" b="0" i="0" kern="12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能否检测负环</a:t>
                          </a:r>
                          <a:endParaRPr lang="zh-CN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>
                              <a:solidFill>
                                <a:srgbClr val="FFFF00"/>
                              </a:solidFill>
                            </a:rPr>
                            <a:t>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1010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1800" b="0" i="0" kern="12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最短路类型</a:t>
                          </a:r>
                          <a:endParaRPr lang="zh-CN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kern="1200" dirty="0">
                              <a:solidFill>
                                <a:srgbClr val="FFFF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单源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15693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>
                              <a:solidFill>
                                <a:schemeClr val="bg1"/>
                              </a:solidFill>
                            </a:rPr>
                            <a:t>复杂度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CN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i="1" dirty="0" err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CN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altLang="zh-CN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i="1" dirty="0" err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CN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98146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9">
                <a:extLst>
                  <a:ext uri="{FF2B5EF4-FFF2-40B4-BE49-F238E27FC236}">
                    <a16:creationId xmlns:a16="http://schemas.microsoft.com/office/drawing/2014/main" id="{673A5463-5FAE-D75D-9402-ACA266CBA4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1551631"/>
                  </p:ext>
                </p:extLst>
              </p:nvPr>
            </p:nvGraphicFramePr>
            <p:xfrm>
              <a:off x="769191" y="4980142"/>
              <a:ext cx="2889250" cy="148336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635760">
                      <a:extLst>
                        <a:ext uri="{9D8B030D-6E8A-4147-A177-3AD203B41FA5}">
                          <a16:colId xmlns:a16="http://schemas.microsoft.com/office/drawing/2014/main" val="3230671131"/>
                        </a:ext>
                      </a:extLst>
                    </a:gridCol>
                    <a:gridCol w="1253490">
                      <a:extLst>
                        <a:ext uri="{9D8B030D-6E8A-4147-A177-3AD203B41FA5}">
                          <a16:colId xmlns:a16="http://schemas.microsoft.com/office/drawing/2014/main" val="1874279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1800" b="0" i="0" kern="12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作用于</a:t>
                          </a:r>
                          <a:endParaRPr lang="zh-CN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800" b="0" i="0" kern="1200" dirty="0">
                              <a:solidFill>
                                <a:srgbClr val="FFFF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非负权图</a:t>
                          </a:r>
                          <a:endParaRPr lang="zh-CN" alt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90052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1800" b="0" i="0" kern="12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能否检测负环</a:t>
                          </a:r>
                          <a:endParaRPr lang="zh-CN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>
                              <a:solidFill>
                                <a:srgbClr val="FFFF00"/>
                              </a:solidFill>
                            </a:rPr>
                            <a:t>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1010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1800" b="0" i="0" kern="12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最短路类型</a:t>
                          </a:r>
                          <a:endParaRPr lang="zh-CN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kern="1200" dirty="0">
                              <a:solidFill>
                                <a:srgbClr val="FFFF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单源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15693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>
                              <a:solidFill>
                                <a:schemeClr val="bg1"/>
                              </a:solidFill>
                            </a:rPr>
                            <a:t>复杂度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130583" t="-309836" r="-485" b="-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981466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表格 9">
                <a:extLst>
                  <a:ext uri="{FF2B5EF4-FFF2-40B4-BE49-F238E27FC236}">
                    <a16:creationId xmlns:a16="http://schemas.microsoft.com/office/drawing/2014/main" id="{5D271308-2360-E174-025B-CADDC17525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6019582"/>
                  </p:ext>
                </p:extLst>
              </p:nvPr>
            </p:nvGraphicFramePr>
            <p:xfrm>
              <a:off x="8653526" y="4976889"/>
              <a:ext cx="2889250" cy="148336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635760">
                      <a:extLst>
                        <a:ext uri="{9D8B030D-6E8A-4147-A177-3AD203B41FA5}">
                          <a16:colId xmlns:a16="http://schemas.microsoft.com/office/drawing/2014/main" val="3230671131"/>
                        </a:ext>
                      </a:extLst>
                    </a:gridCol>
                    <a:gridCol w="1253490">
                      <a:extLst>
                        <a:ext uri="{9D8B030D-6E8A-4147-A177-3AD203B41FA5}">
                          <a16:colId xmlns:a16="http://schemas.microsoft.com/office/drawing/2014/main" val="1874279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1800" b="0" i="0" kern="12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作用于</a:t>
                          </a:r>
                          <a:endParaRPr lang="zh-CN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800" b="0" i="0" kern="1200" dirty="0">
                              <a:solidFill>
                                <a:srgbClr val="FFFF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任意图</a:t>
                          </a:r>
                          <a:endParaRPr lang="zh-CN" alt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90052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1800" b="0" i="0" kern="12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能否检测负环</a:t>
                          </a:r>
                          <a:endParaRPr lang="zh-CN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>
                              <a:solidFill>
                                <a:srgbClr val="FFFF00"/>
                              </a:solidFill>
                            </a:rPr>
                            <a:t>能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1010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1800" b="0" i="0" kern="12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最短路类型</a:t>
                          </a:r>
                          <a:endParaRPr lang="zh-CN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kern="1200" dirty="0">
                              <a:solidFill>
                                <a:srgbClr val="FFFF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单源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15693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>
                              <a:solidFill>
                                <a:schemeClr val="bg1"/>
                              </a:solidFill>
                            </a:rPr>
                            <a:t>复杂度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CN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𝑛𝑚</m:t>
                                </m:r>
                                <m:r>
                                  <a:rPr lang="en-US" altLang="zh-CN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98146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表格 9">
                <a:extLst>
                  <a:ext uri="{FF2B5EF4-FFF2-40B4-BE49-F238E27FC236}">
                    <a16:creationId xmlns:a16="http://schemas.microsoft.com/office/drawing/2014/main" id="{5D271308-2360-E174-025B-CADDC17525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6019582"/>
                  </p:ext>
                </p:extLst>
              </p:nvPr>
            </p:nvGraphicFramePr>
            <p:xfrm>
              <a:off x="8653526" y="4976889"/>
              <a:ext cx="2889250" cy="148336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635760">
                      <a:extLst>
                        <a:ext uri="{9D8B030D-6E8A-4147-A177-3AD203B41FA5}">
                          <a16:colId xmlns:a16="http://schemas.microsoft.com/office/drawing/2014/main" val="3230671131"/>
                        </a:ext>
                      </a:extLst>
                    </a:gridCol>
                    <a:gridCol w="1253490">
                      <a:extLst>
                        <a:ext uri="{9D8B030D-6E8A-4147-A177-3AD203B41FA5}">
                          <a16:colId xmlns:a16="http://schemas.microsoft.com/office/drawing/2014/main" val="1874279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1800" b="0" i="0" kern="12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作用于</a:t>
                          </a:r>
                          <a:endParaRPr lang="zh-CN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800" b="0" i="0" kern="1200" dirty="0">
                              <a:solidFill>
                                <a:srgbClr val="FFFF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任意图</a:t>
                          </a:r>
                          <a:endParaRPr lang="zh-CN" alt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90052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1800" b="0" i="0" kern="12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能否检测负环</a:t>
                          </a:r>
                          <a:endParaRPr lang="zh-CN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>
                              <a:solidFill>
                                <a:srgbClr val="FFFF00"/>
                              </a:solidFill>
                            </a:rPr>
                            <a:t>能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1010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1800" b="0" i="0" kern="12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最短路类型</a:t>
                          </a:r>
                          <a:endParaRPr lang="zh-CN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kern="1200" dirty="0">
                              <a:solidFill>
                                <a:srgbClr val="FFFF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单源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15693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>
                              <a:solidFill>
                                <a:schemeClr val="bg1"/>
                              </a:solidFill>
                            </a:rPr>
                            <a:t>复杂度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l="-130583" t="-308197" r="-485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981466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表格 9">
                <a:extLst>
                  <a:ext uri="{FF2B5EF4-FFF2-40B4-BE49-F238E27FC236}">
                    <a16:creationId xmlns:a16="http://schemas.microsoft.com/office/drawing/2014/main" id="{21565FB8-F9A8-339D-3110-975EB186F1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4837966"/>
                  </p:ext>
                </p:extLst>
              </p:nvPr>
            </p:nvGraphicFramePr>
            <p:xfrm>
              <a:off x="4647311" y="4999799"/>
              <a:ext cx="3034665" cy="148336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663066">
                      <a:extLst>
                        <a:ext uri="{9D8B030D-6E8A-4147-A177-3AD203B41FA5}">
                          <a16:colId xmlns:a16="http://schemas.microsoft.com/office/drawing/2014/main" val="3230671131"/>
                        </a:ext>
                      </a:extLst>
                    </a:gridCol>
                    <a:gridCol w="1371599">
                      <a:extLst>
                        <a:ext uri="{9D8B030D-6E8A-4147-A177-3AD203B41FA5}">
                          <a16:colId xmlns:a16="http://schemas.microsoft.com/office/drawing/2014/main" val="1874279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1800" b="0" i="0" kern="12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作用于</a:t>
                          </a:r>
                          <a:endParaRPr lang="zh-CN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800" b="0" i="0" kern="1200" dirty="0">
                              <a:solidFill>
                                <a:srgbClr val="FFFF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任意图</a:t>
                          </a:r>
                          <a:endParaRPr lang="zh-CN" alt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90052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1800" b="0" i="0" kern="12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能否检测负环</a:t>
                          </a:r>
                          <a:endParaRPr lang="zh-CN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>
                              <a:solidFill>
                                <a:srgbClr val="FFFF00"/>
                              </a:solidFill>
                            </a:rPr>
                            <a:t>能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1010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1800" b="0" i="0" kern="12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最短路类型</a:t>
                          </a:r>
                          <a:endParaRPr lang="zh-CN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kern="1200" dirty="0">
                              <a:solidFill>
                                <a:srgbClr val="FFFF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任意两点间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15693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>
                              <a:solidFill>
                                <a:schemeClr val="bg1"/>
                              </a:solidFill>
                            </a:rPr>
                            <a:t>复杂度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CN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i="1" dirty="0" err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CN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altLang="zh-CN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i="1" dirty="0" err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CN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98146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表格 9">
                <a:extLst>
                  <a:ext uri="{FF2B5EF4-FFF2-40B4-BE49-F238E27FC236}">
                    <a16:creationId xmlns:a16="http://schemas.microsoft.com/office/drawing/2014/main" id="{21565FB8-F9A8-339D-3110-975EB186F1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4837966"/>
                  </p:ext>
                </p:extLst>
              </p:nvPr>
            </p:nvGraphicFramePr>
            <p:xfrm>
              <a:off x="4647311" y="4999799"/>
              <a:ext cx="3034665" cy="148336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663066">
                      <a:extLst>
                        <a:ext uri="{9D8B030D-6E8A-4147-A177-3AD203B41FA5}">
                          <a16:colId xmlns:a16="http://schemas.microsoft.com/office/drawing/2014/main" val="3230671131"/>
                        </a:ext>
                      </a:extLst>
                    </a:gridCol>
                    <a:gridCol w="1371599">
                      <a:extLst>
                        <a:ext uri="{9D8B030D-6E8A-4147-A177-3AD203B41FA5}">
                          <a16:colId xmlns:a16="http://schemas.microsoft.com/office/drawing/2014/main" val="1874279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1800" b="0" i="0" kern="12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作用于</a:t>
                          </a:r>
                          <a:endParaRPr lang="zh-CN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800" b="0" i="0" kern="1200" dirty="0">
                              <a:solidFill>
                                <a:srgbClr val="FFFF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任意图</a:t>
                          </a:r>
                          <a:endParaRPr lang="zh-CN" alt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90052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1800" b="0" i="0" kern="12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能否检测负环</a:t>
                          </a:r>
                          <a:endParaRPr lang="zh-CN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>
                              <a:solidFill>
                                <a:srgbClr val="FFFF00"/>
                              </a:solidFill>
                            </a:rPr>
                            <a:t>能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1010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1800" b="0" i="0" kern="12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最短路类型</a:t>
                          </a:r>
                          <a:endParaRPr lang="zh-CN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kern="1200" dirty="0">
                              <a:solidFill>
                                <a:srgbClr val="FFFF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任意两点间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15693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>
                              <a:solidFill>
                                <a:schemeClr val="bg1"/>
                              </a:solidFill>
                            </a:rPr>
                            <a:t>复杂度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  <a:stretch>
                            <a:fillRect l="-120796" t="-308197" r="-442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981466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00854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95A5F06-A87C-36D9-6AD8-F90215B03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533" y="0"/>
            <a:ext cx="4756934" cy="687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28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地球的卫星视图">
            <a:extLst>
              <a:ext uri="{FF2B5EF4-FFF2-40B4-BE49-F238E27FC236}">
                <a16:creationId xmlns:a16="http://schemas.microsoft.com/office/drawing/2014/main" id="{D0186AB1-2684-4CE0-AB38-2081DCB687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5" b="31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536323C-3B26-41CE-B94A-ECD9F90DA40A}"/>
              </a:ext>
            </a:extLst>
          </p:cNvPr>
          <p:cNvSpPr txBox="1"/>
          <p:nvPr/>
        </p:nvSpPr>
        <p:spPr>
          <a:xfrm>
            <a:off x="2798243" y="2418488"/>
            <a:ext cx="6595514" cy="304698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  <a:endParaRPr lang="en-US" altLang="zh-CN" sz="8000" b="1" dirty="0">
              <a:solidFill>
                <a:schemeClr val="accent4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3200" dirty="0">
              <a:solidFill>
                <a:schemeClr val="accent4">
                  <a:lumMod val="20000"/>
                  <a:lumOff val="8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3200" dirty="0">
                <a:solidFill>
                  <a:schemeClr val="accent4">
                    <a:lumMod val="20000"/>
                    <a:lumOff val="8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敬请批评指正</a:t>
            </a:r>
            <a:endParaRPr lang="en-US" altLang="zh-CN" sz="3200" dirty="0">
              <a:solidFill>
                <a:schemeClr val="accent4">
                  <a:lumMod val="20000"/>
                  <a:lumOff val="8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endParaRPr lang="en-US" altLang="zh-CN" sz="3200" dirty="0">
              <a:solidFill>
                <a:schemeClr val="accent4">
                  <a:lumMod val="20000"/>
                  <a:lumOff val="8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12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呼！这感觉可真棒</a:t>
            </a:r>
          </a:p>
        </p:txBody>
      </p:sp>
    </p:spTree>
    <p:extLst>
      <p:ext uri="{BB962C8B-B14F-4D97-AF65-F5344CB8AC3E}">
        <p14:creationId xmlns:p14="http://schemas.microsoft.com/office/powerpoint/2010/main" val="1238187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地球的卫星视图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5" b="31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658E2D1F-F7AE-41ED-8E50-5D4E0C7869E1}"/>
              </a:ext>
            </a:extLst>
          </p:cNvPr>
          <p:cNvSpPr txBox="1">
            <a:spLocks/>
          </p:cNvSpPr>
          <p:nvPr/>
        </p:nvSpPr>
        <p:spPr bwMode="blackWhite">
          <a:xfrm>
            <a:off x="1600200" y="436757"/>
            <a:ext cx="8991600" cy="896744"/>
          </a:xfrm>
          <a:prstGeom prst="rect">
            <a:avLst/>
          </a:prstGeom>
          <a:solidFill>
            <a:srgbClr val="000000">
              <a:alpha val="60000"/>
            </a:srgbClr>
          </a:solidFill>
          <a:ln w="38100" cap="sq">
            <a:solidFill>
              <a:srgbClr val="FFFFFF"/>
            </a:solidFill>
            <a:miter lim="800000"/>
          </a:ln>
        </p:spPr>
        <p:txBody>
          <a:bodyPr vert="horz" lIns="274320" tIns="182880" rIns="274320" bIns="182880" rtlCol="0" anchor="ctr" anchorCtr="1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all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目录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5C506DA6-E1E5-4379-B7AB-4B99D90BD367}"/>
              </a:ext>
            </a:extLst>
          </p:cNvPr>
          <p:cNvSpPr txBox="1">
            <a:spLocks/>
          </p:cNvSpPr>
          <p:nvPr/>
        </p:nvSpPr>
        <p:spPr bwMode="blackWhite">
          <a:xfrm>
            <a:off x="1409700" y="1914731"/>
            <a:ext cx="9372600" cy="4362039"/>
          </a:xfrm>
          <a:prstGeom prst="rect">
            <a:avLst/>
          </a:prstGeom>
          <a:solidFill>
            <a:srgbClr val="000000">
              <a:alpha val="60000"/>
            </a:srgbClr>
          </a:solidFill>
          <a:ln w="38100" cap="sq">
            <a:solidFill>
              <a:srgbClr val="FFFFFF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857250" marR="0" lvl="0" indent="-8572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US" altLang="zh-CN" sz="3200" b="0" i="0" u="none" strike="noStrike" kern="1200" cap="none" spc="20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Dijkstra</a:t>
            </a:r>
            <a:r>
              <a:rPr kumimoji="0" lang="zh-CN" altLang="en-US" sz="3200" b="0" i="0" u="none" strike="noStrike" kern="1200" cap="all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算法回顾</a:t>
            </a:r>
            <a:endParaRPr kumimoji="0" lang="en-US" altLang="zh-CN" sz="3200" b="0" i="0" u="none" strike="noStrike" kern="1200" cap="all" spc="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857250" marR="0" lvl="0" indent="-8572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endParaRPr lang="en-US" altLang="zh-CN" sz="3200" dirty="0">
              <a:solidFill>
                <a:srgbClr val="FFFF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857250" marR="0" lvl="0" indent="-8572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lang="zh-CN" altLang="en-US" sz="32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问题的提出</a:t>
            </a:r>
            <a:r>
              <a:rPr lang="en-US" altLang="zh-CN" sz="32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—</a:t>
            </a:r>
            <a:r>
              <a:rPr lang="zh-CN" altLang="en-US" sz="32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负数边权值</a:t>
            </a:r>
            <a:endParaRPr lang="en-US" altLang="zh-CN" sz="3200" dirty="0">
              <a:solidFill>
                <a:srgbClr val="FFFF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857250" marR="0" lvl="0" indent="-8572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endParaRPr lang="en-US" altLang="zh-CN" sz="3200" dirty="0">
              <a:solidFill>
                <a:srgbClr val="FFFF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857250" marR="0" lvl="0" indent="-8572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lang="en-US" altLang="zh-CN" sz="32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SPFA</a:t>
            </a:r>
            <a:r>
              <a:rPr lang="zh-CN" altLang="en-US" sz="32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算法简介</a:t>
            </a:r>
            <a:endParaRPr lang="en-US" altLang="zh-CN" sz="3200" dirty="0">
              <a:solidFill>
                <a:srgbClr val="FFFF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857250" marR="0" lvl="0" indent="-8572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endParaRPr lang="en-US" altLang="zh-CN" sz="3200" dirty="0">
              <a:solidFill>
                <a:srgbClr val="FFFF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857250" marR="0" lvl="0" indent="-8572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lang="en-US" altLang="zh-CN" sz="3200" cap="none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Johnson</a:t>
            </a:r>
            <a:r>
              <a:rPr lang="zh-CN" altLang="en-US" sz="32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多源最短路算法简介</a:t>
            </a:r>
            <a:endParaRPr lang="en-US" altLang="zh-CN" sz="3200" dirty="0">
              <a:solidFill>
                <a:srgbClr val="FFFF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9963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AF4BF9-0FF7-40B4-AF78-B560D5356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Dijkstra</a:t>
            </a:r>
            <a:r>
              <a:rPr lang="zh-CN" altLang="en-US" b="1" dirty="0"/>
              <a:t>算法回顾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63422F-5231-4884-90AE-318EEE405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0200" y="4343998"/>
            <a:ext cx="8991600" cy="192980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课堂上唯一讲过的最短路径算法，究竟有何经典之处？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传统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Dijkstra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是否仍有可优化的空间？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那里有个漂亮的优化方法无人问津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~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5448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56F1247-8843-146C-BCA3-FC838E738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200" y="202692"/>
            <a:ext cx="7823200" cy="986028"/>
          </a:xfrm>
        </p:spPr>
        <p:txBody>
          <a:bodyPr>
            <a:normAutofit/>
          </a:bodyPr>
          <a:lstStyle/>
          <a:p>
            <a:r>
              <a:rPr lang="en-US" altLang="zh-CN" sz="36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Dijkstra</a:t>
            </a:r>
            <a:r>
              <a:rPr lang="zh-CN" altLang="en-US" sz="3600" b="1" dirty="0"/>
              <a:t>算法回顾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FDD5885-9BE4-F9BC-0AA8-B90971F5AA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1987" y="1426082"/>
                <a:ext cx="10868025" cy="522922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CN" altLang="en-US" sz="2800" dirty="0"/>
                  <a:t>算法适用于求</a:t>
                </a:r>
                <a:r>
                  <a:rPr lang="zh-CN" altLang="en-US" sz="2800" b="1" dirty="0"/>
                  <a:t>非负权图</a:t>
                </a:r>
                <a:r>
                  <a:rPr lang="zh-CN" altLang="en-US" sz="2800" dirty="0"/>
                  <a:t>（无向和有向均可）上的</a:t>
                </a:r>
                <a:r>
                  <a:rPr lang="zh-CN" altLang="en-US" sz="2800" b="1" dirty="0"/>
                  <a:t>单源最短路径</a:t>
                </a:r>
                <a:endParaRPr lang="en-US" altLang="zh-CN" sz="2800" b="1" dirty="0"/>
              </a:p>
              <a:p>
                <a:r>
                  <a:rPr lang="zh-CN" altLang="en-US" sz="2800" dirty="0"/>
                  <a:t>算法思想主要是</a:t>
                </a:r>
                <a:r>
                  <a:rPr lang="zh-CN" altLang="en-US" sz="2800" b="1" dirty="0"/>
                  <a:t>贪心</a:t>
                </a:r>
                <a:r>
                  <a:rPr lang="zh-CN" altLang="en-US" sz="2800" dirty="0"/>
                  <a:t>，每一次搜索的起点是以集合</a:t>
                </a:r>
                <a:r>
                  <a:rPr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zh-CN" altLang="en-US" sz="2800" dirty="0"/>
                  <a:t>之外的距离最小值点作为搜索点，每一次更新源点到未标记集合之间的距离</a:t>
                </a:r>
                <a:endParaRPr lang="en-US" altLang="zh-CN" sz="2800" dirty="0"/>
              </a:p>
              <a:p>
                <a:r>
                  <a:rPr lang="zh-CN" altLang="en-US" sz="2800" dirty="0"/>
                  <a:t>算法流程：</a:t>
                </a:r>
                <a:endParaRPr lang="en-US" altLang="zh-CN" sz="2800" dirty="0"/>
              </a:p>
              <a:p>
                <a:pPr lvl="1"/>
                <a:r>
                  <a:rPr lang="zh-CN" altLang="en-US" sz="2400" b="0" i="0" dirty="0">
                    <a:effectLst/>
                    <a:latin typeface="Fira Sans" panose="020B0604020202020204" pitchFamily="34" charset="0"/>
                  </a:rPr>
                  <a:t>将结点分成两个集合：已确定最短路长度的点集（记为</a:t>
                </a:r>
                <a:r>
                  <a:rPr lang="en-US" altLang="zh-CN" sz="2400" b="0" i="1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zh-CN" altLang="en-US" sz="2400" b="0" i="0" dirty="0">
                    <a:effectLst/>
                    <a:latin typeface="Fira Sans" panose="020B0604020202020204" pitchFamily="34" charset="0"/>
                  </a:rPr>
                  <a:t>集合）的和未确定最短路长度的点集（记为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zh-CN" altLang="en-US" sz="2400" b="0" i="0" dirty="0">
                    <a:effectLst/>
                    <a:latin typeface="Fira Sans" panose="020B0604020202020204" pitchFamily="34" charset="0"/>
                  </a:rPr>
                  <a:t>集合）。一开始所有的点都属于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zh-CN" altLang="en-US" sz="2400" b="0" i="0" dirty="0">
                    <a:effectLst/>
                    <a:latin typeface="Fira Sans" panose="020B0604020202020204" pitchFamily="34" charset="0"/>
                  </a:rPr>
                  <a:t>集合。</a:t>
                </a:r>
              </a:p>
              <a:p>
                <a:pPr lvl="1"/>
                <a:r>
                  <a:rPr lang="zh-CN" altLang="en-US" sz="2400" b="0" i="0" dirty="0">
                    <a:effectLst/>
                    <a:latin typeface="Fira Sans" panose="020B0604020202020204" pitchFamily="34" charset="0"/>
                  </a:rPr>
                  <a:t>初始化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𝑑𝑖𝑠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)=0</m:t>
                    </m:r>
                  </m:oMath>
                </a14:m>
                <a:r>
                  <a:rPr lang="zh-CN" altLang="en-US" sz="2400" b="0" i="0" dirty="0">
                    <a:effectLst/>
                    <a:latin typeface="Fira Sans" panose="020B0604020202020204" pitchFamily="34" charset="0"/>
                  </a:rPr>
                  <a:t>，其他点的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𝑑𝑖𝑠</m:t>
                    </m:r>
                  </m:oMath>
                </a14:m>
                <a:r>
                  <a:rPr lang="zh-CN" altLang="en-US" sz="2400" b="0" i="0" dirty="0">
                    <a:effectLst/>
                    <a:latin typeface="Fira Sans" panose="020B0604020202020204" pitchFamily="34" charset="0"/>
                  </a:rPr>
                  <a:t>均为</a:t>
                </a:r>
                <a14:m>
                  <m:oMath xmlns:m="http://schemas.openxmlformats.org/officeDocument/2006/math">
                    <m:r>
                      <a:rPr lang="zh-CN" altLang="en-US" sz="2400" b="0" i="1" smtClean="0">
                        <a:effectLst/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zh-CN" altLang="en-US" sz="2400" b="0" i="0" dirty="0">
                    <a:effectLst/>
                    <a:latin typeface="Fira Sans" panose="020B0604020202020204" pitchFamily="34" charset="0"/>
                  </a:rPr>
                  <a:t>。</a:t>
                </a:r>
              </a:p>
              <a:p>
                <a:pPr lvl="1"/>
                <a:r>
                  <a:rPr lang="zh-CN" altLang="en-US" sz="2400" b="0" i="0" dirty="0">
                    <a:effectLst/>
                    <a:latin typeface="Fira Sans" panose="020B0604020202020204" pitchFamily="34" charset="0"/>
                  </a:rPr>
                  <a:t>然后重复这些操作：</a:t>
                </a:r>
              </a:p>
              <a:p>
                <a:pPr lvl="2">
                  <a:buFont typeface="+mj-lt"/>
                  <a:buAutoNum type="arabicPeriod"/>
                </a:pPr>
                <a:r>
                  <a:rPr lang="zh-CN" altLang="en-US" sz="2400" b="0" i="0" dirty="0">
                    <a:effectLst/>
                    <a:latin typeface="Fira Sans" panose="020B0604020202020204" pitchFamily="34" charset="0"/>
                  </a:rPr>
                  <a:t>从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zh-CN" altLang="en-US" sz="2400" b="0" i="0" dirty="0">
                    <a:effectLst/>
                    <a:latin typeface="Fira Sans" panose="020B0604020202020204" pitchFamily="34" charset="0"/>
                  </a:rPr>
                  <a:t>集合中，选取一个最短路长度最小的结点，移到</a:t>
                </a:r>
                <a:r>
                  <a:rPr lang="en-US" altLang="zh-CN" sz="2400" b="0" i="1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zh-CN" altLang="en-US" sz="2400" b="0" i="0" dirty="0">
                    <a:effectLst/>
                    <a:latin typeface="Fira Sans" panose="020B0604020202020204" pitchFamily="34" charset="0"/>
                  </a:rPr>
                  <a:t>集合中。</a:t>
                </a:r>
              </a:p>
              <a:p>
                <a:pPr lvl="2">
                  <a:buFont typeface="+mj-lt"/>
                  <a:buAutoNum type="arabicPeriod"/>
                </a:pPr>
                <a:r>
                  <a:rPr lang="zh-CN" altLang="en-US" sz="2400" b="0" i="0" dirty="0">
                    <a:effectLst/>
                    <a:latin typeface="Fira Sans" panose="020B0604020202020204" pitchFamily="34" charset="0"/>
                  </a:rPr>
                  <a:t>对那些刚刚被加入</a:t>
                </a:r>
                <a:r>
                  <a:rPr lang="en-US" altLang="zh-CN" sz="2400" b="0" i="1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zh-CN" altLang="en-US" sz="2400" b="0" i="0" dirty="0">
                    <a:effectLst/>
                    <a:latin typeface="Fira Sans" panose="020B0604020202020204" pitchFamily="34" charset="0"/>
                  </a:rPr>
                  <a:t>集合的结点的所有出边执行松弛操作。</a:t>
                </a:r>
              </a:p>
              <a:p>
                <a:pPr lvl="1"/>
                <a:r>
                  <a:rPr lang="zh-CN" altLang="en-US" sz="2400" b="0" i="0" dirty="0">
                    <a:effectLst/>
                    <a:latin typeface="Fira Sans" panose="020B0604020202020204" pitchFamily="34" charset="0"/>
                  </a:rPr>
                  <a:t>直到</a:t>
                </a:r>
                <a:r>
                  <a:rPr lang="en-US" altLang="zh-CN" sz="2400" b="0" i="1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zh-CN" altLang="en-US" sz="2400" b="0" i="0" dirty="0">
                    <a:effectLst/>
                    <a:latin typeface="Fira Sans" panose="020B0604020202020204" pitchFamily="34" charset="0"/>
                  </a:rPr>
                  <a:t>集合为空，算法结束。</a:t>
                </a:r>
              </a:p>
              <a:p>
                <a:pPr lvl="1"/>
                <a:endParaRPr lang="en-US" altLang="zh-CN" sz="1800" dirty="0"/>
              </a:p>
              <a:p>
                <a:endParaRPr lang="zh-CN" altLang="en-US" sz="2000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FDD5885-9BE4-F9BC-0AA8-B90971F5AA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1987" y="1426082"/>
                <a:ext cx="10868025" cy="5229225"/>
              </a:xfrm>
              <a:blipFill>
                <a:blip r:embed="rId2"/>
                <a:stretch>
                  <a:fillRect l="-1010" t="-2098" r="-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2788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56F1247-8843-146C-BCA3-FC838E738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200" y="202692"/>
            <a:ext cx="7823200" cy="986028"/>
          </a:xfrm>
        </p:spPr>
        <p:txBody>
          <a:bodyPr>
            <a:normAutofit/>
          </a:bodyPr>
          <a:lstStyle/>
          <a:p>
            <a:r>
              <a:rPr lang="zh-CN" altLang="en-US" sz="36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能不能加速呢？</a:t>
            </a:r>
            <a:endParaRPr lang="zh-CN" altLang="en-US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FDD5885-9BE4-F9BC-0AA8-B90971F5AA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1987" y="1426082"/>
                <a:ext cx="10868025" cy="5229225"/>
              </a:xfrm>
            </p:spPr>
            <p:txBody>
              <a:bodyPr>
                <a:normAutofit/>
              </a:bodyPr>
              <a:lstStyle/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zh-CN" altLang="en-US" sz="2800" b="0" i="0" dirty="0">
                    <a:effectLst/>
                    <a:latin typeface="Fira Sans" panose="020B0503050000020004" pitchFamily="34" charset="0"/>
                  </a:rPr>
                  <a:t>使用</a:t>
                </a:r>
                <a:r>
                  <a:rPr lang="zh-CN" altLang="en-US" sz="2800" b="1" i="0" dirty="0">
                    <a:effectLst/>
                    <a:latin typeface="Fira Sans" panose="020B0503050000020004" pitchFamily="34" charset="0"/>
                  </a:rPr>
                  <a:t>暴力</a:t>
                </a:r>
                <a:r>
                  <a:rPr lang="zh-CN" altLang="en-US" sz="2800" b="0" i="0" dirty="0">
                    <a:effectLst/>
                    <a:latin typeface="Fira Sans" panose="020B0503050000020004" pitchFamily="34" charset="0"/>
                  </a:rPr>
                  <a:t>做法：</a:t>
                </a:r>
                <a:endParaRPr lang="en-US" altLang="zh-CN" sz="2800" b="0" i="0" dirty="0">
                  <a:effectLst/>
                  <a:latin typeface="Fira Sans" panose="020B0503050000020004" pitchFamily="34" charset="0"/>
                </a:endParaRPr>
              </a:p>
              <a:p>
                <a:pPr lvl="1"/>
                <a:r>
                  <a:rPr lang="zh-CN" altLang="en-US" sz="2400" b="0" i="0" dirty="0">
                    <a:effectLst/>
                    <a:latin typeface="Fira Sans" panose="020B0503050000020004" pitchFamily="34" charset="0"/>
                  </a:rPr>
                  <a:t>不使用任何数据结构进行维护，每次 </a:t>
                </a:r>
                <a:r>
                  <a:rPr lang="en-US" altLang="zh-CN" sz="2400" b="0" i="0" dirty="0">
                    <a:effectLst/>
                    <a:latin typeface="Fira Sans" panose="020B0503050000020004" pitchFamily="34" charset="0"/>
                  </a:rPr>
                  <a:t>2 </a:t>
                </a:r>
                <a:r>
                  <a:rPr lang="zh-CN" altLang="en-US" sz="2400" b="0" i="0" dirty="0">
                    <a:effectLst/>
                    <a:latin typeface="Fira Sans" panose="020B0503050000020004" pitchFamily="34" charset="0"/>
                  </a:rPr>
                  <a:t>操作执行完毕后，直接在</a:t>
                </a:r>
                <a:r>
                  <a:rPr lang="en-US" altLang="zh-CN" sz="2400" b="0" i="1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zh-CN" altLang="en-US" sz="2400" b="0" i="0" dirty="0">
                    <a:effectLst/>
                    <a:latin typeface="Fira Sans" panose="020B0503050000020004" pitchFamily="34" charset="0"/>
                  </a:rPr>
                  <a:t>集合中暴力寻找最短路长度最小的结点。</a:t>
                </a:r>
                <a:r>
                  <a:rPr lang="en-US" altLang="zh-CN" sz="2400" b="0" i="0" dirty="0">
                    <a:effectLst/>
                    <a:latin typeface="Fira Sans" panose="020B0503050000020004" pitchFamily="34" charset="0"/>
                  </a:rPr>
                  <a:t>2 </a:t>
                </a:r>
                <a:r>
                  <a:rPr lang="zh-CN" altLang="en-US" sz="2400" b="0" i="0" dirty="0">
                    <a:effectLst/>
                    <a:latin typeface="Fira Sans" panose="020B0503050000020004" pitchFamily="34" charset="0"/>
                  </a:rPr>
                  <a:t>操作总时间复杂度为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b="0" i="0" dirty="0">
                    <a:effectLst/>
                    <a:latin typeface="Fira Sans" panose="020B0503050000020004" pitchFamily="34" charset="0"/>
                  </a:rPr>
                  <a:t>，</a:t>
                </a:r>
                <a:r>
                  <a:rPr lang="en-US" altLang="zh-CN" sz="2400" b="0" i="0" dirty="0">
                    <a:effectLst/>
                    <a:latin typeface="Fira Sans" panose="020B0503050000020004" pitchFamily="34" charset="0"/>
                  </a:rPr>
                  <a:t>1 </a:t>
                </a:r>
                <a:r>
                  <a:rPr lang="zh-CN" altLang="en-US" sz="2400" b="0" i="0" dirty="0">
                    <a:effectLst/>
                    <a:latin typeface="Fira Sans" panose="020B0503050000020004" pitchFamily="34" charset="0"/>
                  </a:rPr>
                  <a:t>操作总时间复杂度为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b="0" i="0" dirty="0">
                    <a:effectLst/>
                    <a:latin typeface="Fira Sans" panose="020B0503050000020004" pitchFamily="34" charset="0"/>
                  </a:rPr>
                  <a:t>，全过程的时间复杂度为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1" smtClean="0"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0" i="1" smtClean="0"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b="0" i="0" dirty="0">
                    <a:effectLst/>
                    <a:latin typeface="Fira Sans" panose="020B0503050000020004" pitchFamily="34" charset="0"/>
                  </a:rPr>
                  <a:t>。</a:t>
                </a:r>
                <a:endParaRPr lang="en-US" altLang="zh-CN" sz="2400" dirty="0">
                  <a:latin typeface="Fira Sans" panose="020B0503050000020004" pitchFamily="34" charset="0"/>
                </a:endParaRPr>
              </a:p>
              <a:p>
                <a:r>
                  <a:rPr lang="zh-CN" altLang="en-US" sz="2600" b="0" i="0" dirty="0">
                    <a:effectLst/>
                    <a:latin typeface="Fira Sans" panose="020B0503050000020004" pitchFamily="34" charset="0"/>
                  </a:rPr>
                  <a:t>回想我们每一次总是从集合中取出最短路长度最小的点，如何维护最小？</a:t>
                </a:r>
                <a:endParaRPr lang="en-US" altLang="zh-CN" sz="2600" b="0" i="0" dirty="0">
                  <a:effectLst/>
                  <a:latin typeface="Fira Sans" panose="020B0503050000020004" pitchFamily="34" charset="0"/>
                </a:endParaRPr>
              </a:p>
              <a:p>
                <a:r>
                  <a:rPr lang="zh-CN" altLang="en-US" sz="2800" b="0" i="0" dirty="0">
                    <a:effectLst/>
                    <a:latin typeface="Fira Sans" panose="020B0503050000020004" pitchFamily="34" charset="0"/>
                  </a:rPr>
                  <a:t>使用</a:t>
                </a:r>
                <a:r>
                  <a:rPr lang="zh-CN" altLang="en-US" sz="2800" b="1" i="0" dirty="0">
                    <a:effectLst/>
                    <a:latin typeface="Fira Sans" panose="020B0503050000020004" pitchFamily="34" charset="0"/>
                  </a:rPr>
                  <a:t>二叉堆</a:t>
                </a:r>
                <a:r>
                  <a:rPr lang="zh-CN" altLang="en-US" sz="2800" b="0" i="0" dirty="0">
                    <a:effectLst/>
                    <a:latin typeface="Fira Sans" panose="020B0503050000020004" pitchFamily="34" charset="0"/>
                  </a:rPr>
                  <a:t>：</a:t>
                </a:r>
                <a:endParaRPr lang="en-US" altLang="zh-CN" sz="2800" b="0" i="0" dirty="0">
                  <a:effectLst/>
                  <a:latin typeface="Fira Sans" panose="020B0503050000020004" pitchFamily="34" charset="0"/>
                </a:endParaRPr>
              </a:p>
              <a:p>
                <a:pPr lvl="1"/>
                <a:r>
                  <a:rPr lang="zh-CN" altLang="en-US" sz="2400" dirty="0">
                    <a:latin typeface="Fira Sans" panose="020B0503050000020004" pitchFamily="34" charset="0"/>
                  </a:rPr>
                  <a:t>每成功松弛一条边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Fira Sans" panose="020B0503050000020004" pitchFamily="34" charset="0"/>
                  </a:rPr>
                  <a:t>，就将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sz="2400" dirty="0">
                    <a:latin typeface="Fira Sans" panose="020B0503050000020004" pitchFamily="34" charset="0"/>
                  </a:rPr>
                  <a:t>插入二叉堆中（如果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sz="2400" dirty="0">
                    <a:latin typeface="Fira Sans" panose="020B0503050000020004" pitchFamily="34" charset="0"/>
                  </a:rPr>
                  <a:t>已经在二叉堆中，直接修改相应元素的权值即可），从而</a:t>
                </a:r>
                <a:r>
                  <a:rPr lang="en-US" altLang="zh-CN" sz="2400" dirty="0">
                    <a:latin typeface="Fira Sans" panose="020B0503050000020004" pitchFamily="34" charset="0"/>
                  </a:rPr>
                  <a:t>1</a:t>
                </a:r>
                <a:r>
                  <a:rPr lang="zh-CN" altLang="en-US" sz="2400" dirty="0">
                    <a:latin typeface="Fira Sans" panose="020B0503050000020004" pitchFamily="34" charset="0"/>
                  </a:rPr>
                  <a:t>操作直接取堆顶结点即可。共计 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Fira Sans" panose="020B0503050000020004" pitchFamily="34" charset="0"/>
                  </a:rPr>
                  <a:t> 次二叉堆上的插入（修改）操作，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Fira Sans" panose="020B0503050000020004" pitchFamily="34" charset="0"/>
                  </a:rPr>
                  <a:t> 次删除堆顶操作，而插入（修改）和删除的时间复杂度均为 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 i="1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>
                  <a:latin typeface="Fira Sans" panose="020B0503050000020004" pitchFamily="34" charset="0"/>
                </a:endParaRPr>
              </a:p>
              <a:p>
                <a:pPr lvl="1"/>
                <a:r>
                  <a:rPr lang="zh-CN" altLang="en-US" sz="2400" dirty="0">
                    <a:latin typeface="Fira Sans" panose="020B0503050000020004" pitchFamily="34" charset="0"/>
                  </a:rPr>
                  <a:t>总时间复杂度为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i="1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Fira Sans" panose="020B0503050000020004" pitchFamily="34" charset="0"/>
                  </a:rPr>
                  <a:t> 。</a:t>
                </a:r>
              </a:p>
              <a:p>
                <a:endParaRPr lang="zh-CN" altLang="en-US" sz="2000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FDD5885-9BE4-F9BC-0AA8-B90971F5AA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1987" y="1426082"/>
                <a:ext cx="10868025" cy="5229225"/>
              </a:xfrm>
              <a:blipFill>
                <a:blip r:embed="rId2"/>
                <a:stretch>
                  <a:fillRect l="-1010" t="-1399" r="-20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9543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AF4BF9-0FF7-40B4-AF78-B560D5356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b="1" dirty="0"/>
              <a:t>问题的提出</a:t>
            </a:r>
            <a:r>
              <a:rPr lang="en-US" altLang="zh-CN" b="1" dirty="0"/>
              <a:t>—</a:t>
            </a:r>
            <a:r>
              <a:rPr lang="zh-CN" altLang="en-US" b="1" dirty="0"/>
              <a:t>负数边权值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63422F-5231-4884-90AE-318EEE405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0200" y="4343998"/>
            <a:ext cx="6801612" cy="192980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现实世界中的图的权值一定是正数吗？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Dijkstra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算法：我重伤倒地！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7493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56F1247-8843-146C-BCA3-FC838E738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200" y="202692"/>
            <a:ext cx="7823200" cy="986028"/>
          </a:xfrm>
        </p:spPr>
        <p:txBody>
          <a:bodyPr>
            <a:normAutofit/>
          </a:bodyPr>
          <a:lstStyle/>
          <a:p>
            <a:r>
              <a:rPr lang="zh-CN" altLang="en-US" sz="36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考虑下面几个实际问题</a:t>
            </a:r>
            <a:endParaRPr lang="zh-CN" altLang="en-US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FDD5885-9BE4-F9BC-0AA8-B90971F5AA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1987" y="1426082"/>
                <a:ext cx="10868025" cy="5229225"/>
              </a:xfrm>
            </p:spPr>
            <p:txBody>
              <a:bodyPr>
                <a:normAutofit/>
              </a:bodyPr>
              <a:lstStyle/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zh-CN" altLang="en-US" sz="3200" b="1" i="0" dirty="0">
                    <a:effectLst/>
                    <a:latin typeface="Fira Sans" panose="020B0503050000020004" pitchFamily="34" charset="0"/>
                  </a:rPr>
                  <a:t>化学</a:t>
                </a:r>
                <a:endParaRPr lang="en-US" altLang="zh-CN" sz="3200" b="1" i="0" dirty="0">
                  <a:effectLst/>
                  <a:latin typeface="Fira Sans" panose="020B0503050000020004" pitchFamily="34" charset="0"/>
                </a:endParaRPr>
              </a:p>
              <a:p>
                <a:pPr lvl="1"/>
                <a:r>
                  <a:rPr lang="zh-CN" altLang="en-US" sz="2400" b="0" i="0" dirty="0">
                    <a:effectLst/>
                    <a:latin typeface="Fira Sans" panose="020B0503050000020004" pitchFamily="34" charset="0"/>
                  </a:rPr>
                  <a:t>我们可以用图来表示化学物质之间发生的反应，顶点表示化合物，边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b="0" i="0" dirty="0">
                    <a:effectLst/>
                    <a:latin typeface="Fira Sans" panose="020B0503050000020004" pitchFamily="34" charset="0"/>
                  </a:rPr>
                  <a:t>表示化合物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sz="2400" b="0" i="0" dirty="0">
                    <a:effectLst/>
                    <a:latin typeface="Fira Sans" panose="020B0503050000020004" pitchFamily="34" charset="0"/>
                  </a:rPr>
                  <a:t>可以从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effectLst/>
                        <a:latin typeface="Cambria Math" panose="02040503050406030204" pitchFamily="18" charset="0"/>
                      </a:rPr>
                      <m:t>𝑢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化学反应</m:t>
                    </m:r>
                  </m:oMath>
                </a14:m>
                <a:r>
                  <a:rPr lang="zh-CN" altLang="en-US" sz="2400" b="0" i="0" dirty="0">
                    <a:effectLst/>
                    <a:latin typeface="Fira Sans" panose="020B0503050000020004" pitchFamily="34" charset="0"/>
                  </a:rPr>
                  <a:t>得到，边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b="0" i="0" dirty="0">
                    <a:effectLst/>
                    <a:latin typeface="Fira Sans" panose="020B0503050000020004" pitchFamily="34" charset="0"/>
                  </a:rPr>
                  <a:t>的权值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effectLst/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en-US" sz="2400" b="0" i="0" dirty="0">
                    <a:effectLst/>
                    <a:latin typeface="Fira Sans" panose="020B0503050000020004" pitchFamily="34" charset="0"/>
                  </a:rPr>
                  <a:t>可以用来表示化学反应中产生的热量。</a:t>
                </a:r>
                <a:endParaRPr lang="en-US" altLang="zh-CN" sz="2400" b="0" i="0" dirty="0">
                  <a:effectLst/>
                  <a:latin typeface="Fira Sans" panose="020B0503050000020004" pitchFamily="34" charset="0"/>
                </a:endParaRPr>
              </a:p>
              <a:p>
                <a:pPr lvl="1"/>
                <a:r>
                  <a:rPr lang="zh-CN" altLang="en-US" sz="2600" b="0" i="0" dirty="0">
                    <a:effectLst/>
                    <a:latin typeface="Fira Sans" panose="020B0503050000020004" pitchFamily="34" charset="0"/>
                  </a:rPr>
                  <a:t>如果反应放热呢？</a:t>
                </a:r>
                <a:r>
                  <a:rPr lang="zh-CN" altLang="en-US" sz="2600" b="1" i="0" dirty="0">
                    <a:effectLst/>
                    <a:latin typeface="Fira Sans" panose="020B0503050000020004" pitchFamily="34" charset="0"/>
                  </a:rPr>
                  <a:t>边的权值就是一个负数</a:t>
                </a:r>
                <a:endParaRPr lang="en-US" altLang="zh-CN" sz="2600" b="1" i="0" dirty="0">
                  <a:effectLst/>
                  <a:latin typeface="Fira Sans" panose="020B0503050000020004" pitchFamily="34" charset="0"/>
                </a:endParaRPr>
              </a:p>
              <a:p>
                <a:r>
                  <a:rPr lang="zh-CN" altLang="en-US" sz="3200" b="1" dirty="0">
                    <a:latin typeface="Fira Sans" panose="020B0503050000020004" pitchFamily="34" charset="0"/>
                  </a:rPr>
                  <a:t>金融交易</a:t>
                </a:r>
                <a:endParaRPr lang="en-US" altLang="zh-CN" sz="3200" b="1" dirty="0">
                  <a:latin typeface="Fira Sans" panose="020B0503050000020004" pitchFamily="34" charset="0"/>
                </a:endParaRPr>
              </a:p>
              <a:p>
                <a:pPr lvl="1"/>
                <a:r>
                  <a:rPr lang="zh-CN" altLang="en-US" sz="2400" dirty="0">
                    <a:latin typeface="Fira Sans" panose="020B0503050000020004" pitchFamily="34" charset="0"/>
                  </a:rPr>
                  <a:t>我们可以用图来描述银行账户之间的交易，顶点表示银行账户，</a:t>
                </a:r>
                <a:r>
                  <a:rPr lang="zh-CN" altLang="en-US" sz="2400" b="0" i="0" dirty="0">
                    <a:effectLst/>
                    <a:latin typeface="Fira Sans" panose="020B0503050000020004" pitchFamily="34" charset="0"/>
                  </a:rPr>
                  <a:t>边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b="0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Fira Sans" panose="020B0503050000020004" pitchFamily="34" charset="0"/>
                  </a:rPr>
                  <a:t>表示账户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sz="2400" dirty="0">
                    <a:latin typeface="Fira Sans" panose="020B0503050000020004" pitchFamily="34" charset="0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sz="2400" dirty="0">
                    <a:latin typeface="Fira Sans" panose="020B0503050000020004" pitchFamily="34" charset="0"/>
                  </a:rPr>
                  <a:t>之间的的一笔交易，边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Fira Sans" panose="020B0503050000020004" pitchFamily="34" charset="0"/>
                  </a:rPr>
                  <a:t>的权值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en-US" sz="2400" dirty="0">
                    <a:latin typeface="Fira Sans" panose="020B0503050000020004" pitchFamily="34" charset="0"/>
                  </a:rPr>
                  <a:t>表示从账户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sz="2400" dirty="0">
                    <a:latin typeface="Fira Sans" panose="020B0503050000020004" pitchFamily="34" charset="0"/>
                  </a:rPr>
                  <a:t>到另一个账户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sz="2400" dirty="0">
                    <a:latin typeface="Fira Sans" panose="020B0503050000020004" pitchFamily="34" charset="0"/>
                  </a:rPr>
                  <a:t>的交易数额，这些金额可以是正数或负数。</a:t>
                </a:r>
                <a:endParaRPr lang="en-US" altLang="zh-CN" sz="2400" dirty="0">
                  <a:latin typeface="Fira Sans" panose="020B0503050000020004" pitchFamily="34" charset="0"/>
                </a:endParaRPr>
              </a:p>
              <a:p>
                <a:pPr lvl="1"/>
                <a:r>
                  <a:rPr lang="zh-CN" altLang="en-US" sz="2400" dirty="0">
                    <a:latin typeface="Fira Sans" panose="020B0503050000020004" pitchFamily="34" charset="0"/>
                  </a:rPr>
                  <a:t>现在如果你想在你的图中从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400" dirty="0">
                    <a:latin typeface="Fira Sans" panose="020B0503050000020004" pitchFamily="34" charset="0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400" dirty="0">
                    <a:latin typeface="Fira Sans" panose="020B0503050000020004" pitchFamily="34" charset="0"/>
                  </a:rPr>
                  <a:t>，同时损失尽可能少的钱（这就是最短路径），那么你就</a:t>
                </a:r>
                <a:r>
                  <a:rPr lang="zh-CN" altLang="en-US" sz="2400" b="1" dirty="0">
                    <a:latin typeface="Fira Sans" panose="020B0503050000020004" pitchFamily="34" charset="0"/>
                  </a:rPr>
                  <a:t>需要考虑负权重</a:t>
                </a:r>
                <a:r>
                  <a:rPr lang="zh-CN" altLang="en-US" sz="2400" dirty="0">
                    <a:latin typeface="Fira Sans" panose="020B0503050000020004" pitchFamily="34" charset="0"/>
                  </a:rPr>
                  <a:t>。</a:t>
                </a:r>
                <a:endParaRPr lang="en-US" altLang="zh-CN" sz="2400" dirty="0">
                  <a:latin typeface="Fira Sans" panose="020B0503050000020004" pitchFamily="34" charset="0"/>
                </a:endParaRPr>
              </a:p>
              <a:p>
                <a:pPr marL="228600" lvl="1" indent="0">
                  <a:buNone/>
                </a:pPr>
                <a:endParaRPr lang="zh-CN" altLang="en-US" sz="1800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FDD5885-9BE4-F9BC-0AA8-B90971F5AA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1987" y="1426082"/>
                <a:ext cx="10868025" cy="5229225"/>
              </a:xfrm>
              <a:blipFill>
                <a:blip r:embed="rId2"/>
                <a:stretch>
                  <a:fillRect l="-1291" t="-1632" r="-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4404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56F1247-8843-146C-BCA3-FC838E738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200" y="202692"/>
            <a:ext cx="7823200" cy="986028"/>
          </a:xfrm>
        </p:spPr>
        <p:txBody>
          <a:bodyPr>
            <a:normAutofit/>
          </a:bodyPr>
          <a:lstStyle/>
          <a:p>
            <a:r>
              <a:rPr lang="zh-CN" altLang="en-US" sz="36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今日胜负：</a:t>
            </a:r>
            <a:r>
              <a:rPr lang="en-US" altLang="zh-CN" sz="36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Dijkstra</a:t>
            </a:r>
            <a:r>
              <a:rPr lang="zh-CN" altLang="en-US" sz="36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的败北</a:t>
            </a:r>
            <a:endParaRPr lang="zh-CN" altLang="en-US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6">
                <a:extLst>
                  <a:ext uri="{FF2B5EF4-FFF2-40B4-BE49-F238E27FC236}">
                    <a16:creationId xmlns:a16="http://schemas.microsoft.com/office/drawing/2014/main" id="{59533215-7C6E-F126-7505-90CC89DBF2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1987" y="1426082"/>
                <a:ext cx="10868025" cy="5229225"/>
              </a:xfrm>
            </p:spPr>
            <p:txBody>
              <a:bodyPr>
                <a:normAutofit/>
              </a:bodyPr>
              <a:lstStyle/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altLang="zh-CN" sz="2800" b="1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Dijkstra</a:t>
                </a:r>
                <a:r>
                  <a:rPr lang="zh-CN" altLang="en-US" sz="2800" b="1" i="0" dirty="0">
                    <a:effectLst/>
                    <a:latin typeface="Fira Sans" panose="020B0503050000020004" pitchFamily="34" charset="0"/>
                  </a:rPr>
                  <a:t>是不能处理负数边权的情况的</a:t>
                </a:r>
                <a:endParaRPr lang="en-US" altLang="zh-CN" sz="2800" b="1" i="0" dirty="0">
                  <a:effectLst/>
                  <a:latin typeface="Fira Sans" panose="020B0503050000020004" pitchFamily="34" charset="0"/>
                </a:endParaRPr>
              </a:p>
              <a:p>
                <a:r>
                  <a:rPr lang="zh-CN" altLang="en-US" sz="2400" dirty="0"/>
                  <a:t>可以随意举出一个反例来验证这一点</a:t>
                </a:r>
                <a:endParaRPr lang="en-US" altLang="zh-CN" sz="2800" dirty="0"/>
              </a:p>
              <a:p>
                <a:r>
                  <a:rPr lang="zh-CN" altLang="en-US" sz="2400" dirty="0"/>
                  <a:t>让我们来看一看右侧的图，考虑从</a:t>
                </a:r>
                <a:r>
                  <a:rPr lang="en-US" altLang="zh-CN" sz="2400" dirty="0"/>
                  <a:t>A</a:t>
                </a:r>
                <a:r>
                  <a:rPr lang="zh-CN" altLang="en-US" sz="2400" dirty="0"/>
                  <a:t>出发的单源最短路</a:t>
                </a:r>
                <a:endParaRPr lang="en-US" altLang="zh-CN" sz="2400" dirty="0"/>
              </a:p>
              <a:p>
                <a:endParaRPr lang="en-US" altLang="zh-CN" sz="2400" b="0" i="0" dirty="0">
                  <a:solidFill>
                    <a:srgbClr val="232629"/>
                  </a:solidFill>
                  <a:effectLst/>
                  <a:latin typeface="-apple-system"/>
                </a:endParaRPr>
              </a:p>
              <a:p>
                <a:endParaRPr lang="en-US" altLang="zh-CN" sz="2400" dirty="0">
                  <a:solidFill>
                    <a:srgbClr val="232629"/>
                  </a:solidFill>
                  <a:latin typeface="-apple-system"/>
                </a:endParaRPr>
              </a:p>
              <a:p>
                <a:endParaRPr lang="en-US" altLang="zh-CN" sz="2400" b="0" i="0" dirty="0">
                  <a:solidFill>
                    <a:srgbClr val="232629"/>
                  </a:solidFill>
                  <a:effectLst/>
                  <a:latin typeface="-apple-system"/>
                </a:endParaRPr>
              </a:p>
              <a:p>
                <a:r>
                  <a:rPr lang="zh-CN" altLang="en-US" sz="2400" b="0" i="0" dirty="0">
                    <a:solidFill>
                      <a:srgbClr val="232629"/>
                    </a:solidFill>
                    <a:effectLst/>
                    <a:latin typeface="-apple-system"/>
                  </a:rPr>
                  <a:t>最初分配给每个顶点</a:t>
                </a:r>
                <a:r>
                  <a:rPr lang="zh-CN" altLang="en-US" sz="2400" i="0" dirty="0">
                    <a:solidFill>
                      <a:srgbClr val="232629"/>
                    </a:solidFill>
                    <a:effectLst/>
                    <a:latin typeface="-apple-system"/>
                  </a:rPr>
                  <a:t>的值</a:t>
                </a:r>
                <a:r>
                  <a:rPr lang="zh-CN" altLang="en-US" sz="2400" b="0" i="0" dirty="0">
                    <a:solidFill>
                      <a:srgbClr val="232629"/>
                    </a:solidFill>
                    <a:effectLst/>
                    <a:latin typeface="-apple-system"/>
                  </a:rPr>
                  <a:t>开始时为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232629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i="1" dirty="0" smtClean="0">
                        <a:solidFill>
                          <a:srgbClr val="232629"/>
                        </a:solidFill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altLang="zh-CN" sz="2400" i="1" dirty="0" smtClean="0">
                        <a:solidFill>
                          <a:srgbClr val="232629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400" i="1" dirty="0" smtClean="0">
                        <a:solidFill>
                          <a:srgbClr val="232629"/>
                        </a:solidFill>
                        <a:latin typeface="Cambria Math" panose="02040503050406030204" pitchFamily="18" charset="0"/>
                      </a:rPr>
                      <m:t>=∞, </m:t>
                    </m:r>
                    <m:r>
                      <a:rPr lang="en-US" altLang="zh-CN" sz="2400" b="0" i="1" dirty="0" smtClean="0">
                        <a:solidFill>
                          <a:srgbClr val="2326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zh-CN" sz="2400" b="0" i="1" dirty="0" smtClean="0">
                        <a:solidFill>
                          <a:srgbClr val="2326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=∞</m:t>
                    </m:r>
                  </m:oMath>
                </a14:m>
                <a:endParaRPr lang="en-US" altLang="zh-CN" sz="2400" dirty="0"/>
              </a:p>
              <a:p>
                <a:r>
                  <a:rPr lang="zh-CN" altLang="en-US" sz="2400" b="0" i="0" dirty="0">
                    <a:solidFill>
                      <a:srgbClr val="232629"/>
                    </a:solidFill>
                    <a:effectLst/>
                    <a:latin typeface="-apple-system"/>
                  </a:rPr>
                  <a:t>我们首先提取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232629"/>
                        </a:solidFill>
                        <a:effectLst/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2400" i="1" dirty="0" smtClean="0">
                        <a:solidFill>
                          <a:srgbClr val="232629"/>
                        </a:solidFill>
                        <a:effectLst/>
                        <a:latin typeface="Cambria Math" panose="02040503050406030204" pitchFamily="18" charset="0"/>
                      </a:rPr>
                      <m:t> = [</m:t>
                    </m:r>
                    <m:r>
                      <a:rPr lang="en-US" altLang="zh-CN" sz="2400" i="1" dirty="0" smtClean="0">
                        <a:solidFill>
                          <a:srgbClr val="232629"/>
                        </a:solidFill>
                        <a:effectLst/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400" i="1" dirty="0" smtClean="0">
                        <a:solidFill>
                          <a:srgbClr val="232629"/>
                        </a:solidFill>
                        <a:effectLst/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2400" i="1" dirty="0" smtClean="0">
                        <a:solidFill>
                          <a:srgbClr val="232629"/>
                        </a:solidFill>
                        <a:effectLst/>
                        <a:latin typeface="Cambria Math" panose="02040503050406030204" pitchFamily="18" charset="0"/>
                      </a:rPr>
                      <m:t>𝐵</m:t>
                    </m:r>
                    <m:r>
                      <a:rPr lang="zh-CN" altLang="en-US" sz="2400" i="1" dirty="0" smtClean="0">
                        <a:solidFill>
                          <a:srgbClr val="232629"/>
                        </a:solidFill>
                        <a:effectLst/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2400" i="1" dirty="0" smtClean="0">
                        <a:solidFill>
                          <a:srgbClr val="232629"/>
                        </a:solidFill>
                        <a:effectLst/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400" i="1" dirty="0" smtClean="0">
                        <a:solidFill>
                          <a:srgbClr val="232629"/>
                        </a:solidFill>
                        <a:effectLst/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400" b="0" i="0" dirty="0">
                    <a:solidFill>
                      <a:srgbClr val="232629"/>
                    </a:solidFill>
                    <a:effectLst/>
                    <a:latin typeface="-apple-system"/>
                  </a:rPr>
                  <a:t>中具有最小值的顶点，即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232629"/>
                        </a:solidFill>
                        <a:effectLst/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b="0" i="0" dirty="0">
                    <a:solidFill>
                      <a:srgbClr val="232629"/>
                    </a:solidFill>
                    <a:effectLst/>
                    <a:latin typeface="-apple-system"/>
                  </a:rPr>
                  <a:t>，之后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232629"/>
                        </a:solidFill>
                        <a:effectLst/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2400" i="1" dirty="0" smtClean="0">
                        <a:solidFill>
                          <a:srgbClr val="232629"/>
                        </a:solidFill>
                        <a:effectLst/>
                        <a:latin typeface="Cambria Math" panose="02040503050406030204" pitchFamily="18" charset="0"/>
                      </a:rPr>
                      <m:t> = [</m:t>
                    </m:r>
                    <m:r>
                      <a:rPr lang="en-US" altLang="zh-CN" sz="2400" i="1" dirty="0" smtClean="0">
                        <a:solidFill>
                          <a:srgbClr val="232629"/>
                        </a:solidFill>
                        <a:effectLst/>
                        <a:latin typeface="Cambria Math" panose="02040503050406030204" pitchFamily="18" charset="0"/>
                      </a:rPr>
                      <m:t>𝐵</m:t>
                    </m:r>
                    <m:r>
                      <a:rPr lang="zh-CN" altLang="en-US" sz="2400" i="1" dirty="0" smtClean="0">
                        <a:solidFill>
                          <a:srgbClr val="232629"/>
                        </a:solidFill>
                        <a:effectLst/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2400" i="1" dirty="0" smtClean="0">
                        <a:solidFill>
                          <a:srgbClr val="232629"/>
                        </a:solidFill>
                        <a:effectLst/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400" i="1" dirty="0" smtClean="0">
                        <a:solidFill>
                          <a:srgbClr val="232629"/>
                        </a:solidFill>
                        <a:effectLst/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400" b="0" i="0" dirty="0">
                    <a:solidFill>
                      <a:srgbClr val="232629"/>
                    </a:solidFill>
                    <a:effectLst/>
                    <a:latin typeface="-apple-system"/>
                  </a:rPr>
                  <a:t>。注意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232629"/>
                        </a:solidFill>
                        <a:effectLst/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232629"/>
                    </a:solidFill>
                    <a:effectLst/>
                    <a:latin typeface="-apple-system"/>
                  </a:rPr>
                  <a:t> </a:t>
                </a:r>
                <a:r>
                  <a:rPr lang="zh-CN" altLang="en-US" sz="2400" b="0" i="0" dirty="0">
                    <a:solidFill>
                      <a:srgbClr val="232629"/>
                    </a:solidFill>
                    <a:effectLst/>
                    <a:latin typeface="-apple-system"/>
                  </a:rPr>
                  <a:t>与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232629"/>
                        </a:solidFill>
                        <a:effectLst/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232629"/>
                    </a:solidFill>
                    <a:effectLst/>
                    <a:latin typeface="-apple-system"/>
                  </a:rPr>
                  <a:t> </a:t>
                </a:r>
                <a:r>
                  <a:rPr lang="zh-CN" altLang="en-US" sz="2400" b="0" i="0" dirty="0">
                    <a:solidFill>
                      <a:srgbClr val="232629"/>
                    </a:solidFill>
                    <a:effectLst/>
                    <a:latin typeface="-apple-system"/>
                  </a:rPr>
                  <a:t>和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232629"/>
                        </a:solidFill>
                        <a:effectLst/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232629"/>
                    </a:solidFill>
                    <a:effectLst/>
                    <a:latin typeface="-apple-system"/>
                  </a:rPr>
                  <a:t> </a:t>
                </a:r>
                <a:r>
                  <a:rPr lang="zh-CN" altLang="en-US" sz="2400" b="0" i="0" dirty="0">
                    <a:solidFill>
                      <a:srgbClr val="232629"/>
                    </a:solidFill>
                    <a:effectLst/>
                    <a:latin typeface="-apple-system"/>
                  </a:rPr>
                  <a:t>有一个定向边，它们也都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solidFill>
                          <a:srgbClr val="232629"/>
                        </a:solidFill>
                        <a:effectLst/>
                        <a:latin typeface="Cambria Math" panose="02040503050406030204" pitchFamily="18" charset="0"/>
                      </a:rPr>
                      <m:t>在</m:t>
                    </m:r>
                    <m:r>
                      <a:rPr lang="zh-CN" altLang="en-US" sz="2400" b="0" i="1" dirty="0" smtClean="0">
                        <a:solidFill>
                          <a:srgbClr val="232629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dirty="0" smtClean="0">
                        <a:solidFill>
                          <a:srgbClr val="232629"/>
                        </a:solidFill>
                        <a:effectLst/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zh-CN" sz="2400" b="0" i="0" dirty="0">
                    <a:solidFill>
                      <a:srgbClr val="232629"/>
                    </a:solidFill>
                    <a:effectLst/>
                    <a:latin typeface="-apple-system"/>
                  </a:rPr>
                  <a:t> </a:t>
                </a:r>
                <a:r>
                  <a:rPr lang="zh-CN" altLang="en-US" sz="2400" b="0" i="0" dirty="0">
                    <a:solidFill>
                      <a:srgbClr val="232629"/>
                    </a:solidFill>
                    <a:effectLst/>
                    <a:latin typeface="-apple-system"/>
                  </a:rPr>
                  <a:t>中，因此我们更新这两个值</a:t>
                </a:r>
                <a:endParaRPr lang="en-US" altLang="zh-CN" sz="2400" b="0" i="0" dirty="0">
                  <a:solidFill>
                    <a:srgbClr val="232629"/>
                  </a:solidFill>
                  <a:effectLst/>
                  <a:latin typeface="-apple-system"/>
                </a:endParaRPr>
              </a:p>
              <a:p>
                <a:r>
                  <a:rPr lang="zh-CN" altLang="en-US" sz="2400" dirty="0">
                    <a:solidFill>
                      <a:srgbClr val="232629"/>
                    </a:solidFill>
                    <a:latin typeface="-apple-system"/>
                  </a:rPr>
                  <a:t>现在：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232629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i="1" dirty="0" smtClean="0">
                        <a:solidFill>
                          <a:srgbClr val="232629"/>
                        </a:solidFill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altLang="zh-CN" sz="2400" i="1" dirty="0" smtClean="0">
                        <a:solidFill>
                          <a:srgbClr val="232629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400" i="1" dirty="0" smtClean="0">
                        <a:solidFill>
                          <a:srgbClr val="232629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i="1" dirty="0" smtClean="0">
                        <a:solidFill>
                          <a:srgbClr val="232629"/>
                        </a:solidFill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altLang="zh-CN" sz="2400" i="1" dirty="0" smtClean="0">
                        <a:solidFill>
                          <a:srgbClr val="232629"/>
                        </a:solidFill>
                        <a:latin typeface="Cambria Math" panose="02040503050406030204" pitchFamily="18" charset="0"/>
                      </a:rPr>
                      <m:t>⁡{∞, 5}, </m:t>
                    </m:r>
                    <m:r>
                      <a:rPr lang="en-US" altLang="zh-CN" sz="2400" i="1" dirty="0" smtClean="0">
                        <a:solidFill>
                          <a:srgbClr val="232629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400" i="1" dirty="0" smtClean="0">
                        <a:solidFill>
                          <a:srgbClr val="232629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i="1" dirty="0" smtClean="0">
                        <a:solidFill>
                          <a:srgbClr val="232629"/>
                        </a:solidFill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altLang="zh-CN" sz="2400" i="1" dirty="0" smtClean="0">
                        <a:solidFill>
                          <a:srgbClr val="232629"/>
                        </a:solidFill>
                        <a:latin typeface="Cambria Math" panose="02040503050406030204" pitchFamily="18" charset="0"/>
                      </a:rPr>
                      <m:t>⁡{∞,2}</m:t>
                    </m:r>
                  </m:oMath>
                </a14:m>
                <a:endParaRPr lang="en-US" altLang="zh-CN" sz="2400" dirty="0"/>
              </a:p>
              <a:p>
                <a:endParaRPr lang="en-US" altLang="zh-CN" sz="2400" dirty="0"/>
              </a:p>
            </p:txBody>
          </p:sp>
        </mc:Choice>
        <mc:Fallback xmlns="">
          <p:sp>
            <p:nvSpPr>
              <p:cNvPr id="4" name="内容占位符 6">
                <a:extLst>
                  <a:ext uri="{FF2B5EF4-FFF2-40B4-BE49-F238E27FC236}">
                    <a16:creationId xmlns:a16="http://schemas.microsoft.com/office/drawing/2014/main" id="{59533215-7C6E-F126-7505-90CC89DBF2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1987" y="1426082"/>
                <a:ext cx="10868025" cy="5229225"/>
              </a:xfrm>
              <a:blipFill>
                <a:blip r:embed="rId2"/>
                <a:stretch>
                  <a:fillRect l="-1010" t="-1399" r="-5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Search in sidebar query">
            <a:extLst>
              <a:ext uri="{FF2B5EF4-FFF2-40B4-BE49-F238E27FC236}">
                <a16:creationId xmlns:a16="http://schemas.microsoft.com/office/drawing/2014/main" id="{55854738-B666-5D9F-31AD-A8E2FC470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370" y="1426082"/>
            <a:ext cx="2590059" cy="22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139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56F1247-8843-146C-BCA3-FC838E738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200" y="202692"/>
            <a:ext cx="7823200" cy="986028"/>
          </a:xfrm>
        </p:spPr>
        <p:txBody>
          <a:bodyPr>
            <a:normAutofit/>
          </a:bodyPr>
          <a:lstStyle/>
          <a:p>
            <a:r>
              <a:rPr lang="zh-CN" altLang="en-US" sz="36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今日胜负：</a:t>
            </a:r>
            <a:r>
              <a:rPr lang="en-US" altLang="zh-CN" sz="36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Dijkstra</a:t>
            </a:r>
            <a:r>
              <a:rPr lang="zh-CN" altLang="en-US" sz="36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的败北</a:t>
            </a:r>
            <a:endParaRPr lang="zh-CN" altLang="en-US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6">
                <a:extLst>
                  <a:ext uri="{FF2B5EF4-FFF2-40B4-BE49-F238E27FC236}">
                    <a16:creationId xmlns:a16="http://schemas.microsoft.com/office/drawing/2014/main" id="{59533215-7C6E-F126-7505-90CC89DBF2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1987" y="1426082"/>
                <a:ext cx="10868025" cy="5229225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400" b="0" i="0" dirty="0">
                    <a:solidFill>
                      <a:srgbClr val="232629"/>
                    </a:solidFill>
                    <a:effectLst/>
                    <a:latin typeface="-apple-system"/>
                  </a:rPr>
                  <a:t>现在我们提取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232629"/>
                        </a:solidFill>
                        <a:effectLst/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400" b="0" i="0" dirty="0">
                    <a:solidFill>
                      <a:srgbClr val="232629"/>
                    </a:solidFill>
                    <a:effectLst/>
                    <a:latin typeface="-apple-system"/>
                  </a:rPr>
                  <a:t>为（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232629"/>
                        </a:solidFill>
                        <a:effectLst/>
                        <a:latin typeface="Cambria Math" panose="02040503050406030204" pitchFamily="18" charset="0"/>
                      </a:rPr>
                      <m:t>2&lt;5</m:t>
                    </m:r>
                  </m:oMath>
                </a14:m>
                <a:r>
                  <a:rPr lang="zh-CN" altLang="en-US" sz="2400" b="0" i="0" dirty="0">
                    <a:solidFill>
                      <a:srgbClr val="232629"/>
                    </a:solidFill>
                    <a:effectLst/>
                    <a:latin typeface="-apple-system"/>
                  </a:rPr>
                  <a:t>），现在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232629"/>
                        </a:solidFill>
                        <a:effectLst/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2400" i="1" dirty="0" smtClean="0">
                        <a:solidFill>
                          <a:srgbClr val="232629"/>
                        </a:solidFill>
                        <a:effectLst/>
                        <a:latin typeface="Cambria Math" panose="02040503050406030204" pitchFamily="18" charset="0"/>
                      </a:rPr>
                      <m:t> = [</m:t>
                    </m:r>
                    <m:r>
                      <a:rPr lang="en-US" altLang="zh-CN" sz="2400" i="1" dirty="0" smtClean="0">
                        <a:solidFill>
                          <a:srgbClr val="232629"/>
                        </a:solidFill>
                        <a:effectLst/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400" i="1" dirty="0" smtClean="0">
                        <a:solidFill>
                          <a:srgbClr val="232629"/>
                        </a:solidFill>
                        <a:effectLst/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400" b="0" i="0" dirty="0">
                    <a:solidFill>
                      <a:srgbClr val="232629"/>
                    </a:solidFill>
                    <a:effectLst/>
                    <a:latin typeface="-apple-system"/>
                  </a:rPr>
                  <a:t>。请注意，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232629"/>
                        </a:solidFill>
                        <a:effectLst/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400" b="0" i="1" dirty="0" smtClean="0">
                        <a:solidFill>
                          <a:srgbClr val="232629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b="0" i="0" dirty="0">
                    <a:solidFill>
                      <a:srgbClr val="232629"/>
                    </a:solidFill>
                    <a:effectLst/>
                    <a:latin typeface="-apple-system"/>
                  </a:rPr>
                  <a:t>与任何</a:t>
                </a:r>
                <a:r>
                  <a:rPr lang="zh-CN" altLang="en-US" sz="2400" dirty="0">
                    <a:solidFill>
                      <a:srgbClr val="232629"/>
                    </a:solidFill>
                    <a:latin typeface="-apple-system"/>
                  </a:rPr>
                  <a:t>顶点</a:t>
                </a:r>
                <a:r>
                  <a:rPr lang="zh-CN" altLang="en-US" sz="2400" b="0" i="0" dirty="0">
                    <a:solidFill>
                      <a:srgbClr val="232629"/>
                    </a:solidFill>
                    <a:effectLst/>
                    <a:latin typeface="-apple-system"/>
                  </a:rPr>
                  <a:t>都不相连，因此我们不会执行松弛操作</a:t>
                </a:r>
                <a:endParaRPr lang="en-US" altLang="zh-CN" sz="2400" b="0" i="0" dirty="0">
                  <a:solidFill>
                    <a:srgbClr val="232629"/>
                  </a:solidFill>
                  <a:effectLst/>
                  <a:latin typeface="-apple-system"/>
                </a:endParaRPr>
              </a:p>
              <a:p>
                <a:r>
                  <a:rPr lang="zh-CN" altLang="en-US" sz="2400" dirty="0">
                    <a:solidFill>
                      <a:srgbClr val="232629"/>
                    </a:solidFill>
                    <a:latin typeface="-apple-system"/>
                  </a:rPr>
                  <a:t>此时：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232629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i="1" dirty="0" smtClean="0">
                        <a:solidFill>
                          <a:srgbClr val="232629"/>
                        </a:solidFill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altLang="zh-CN" sz="2400" i="1" dirty="0" smtClean="0">
                        <a:solidFill>
                          <a:srgbClr val="232629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400" i="1" dirty="0" smtClean="0">
                        <a:solidFill>
                          <a:srgbClr val="232629"/>
                        </a:solidFill>
                        <a:latin typeface="Cambria Math" panose="02040503050406030204" pitchFamily="18" charset="0"/>
                      </a:rPr>
                      <m:t>=5, </m:t>
                    </m:r>
                    <m:r>
                      <a:rPr lang="en-US" altLang="zh-CN" sz="2400" i="1" dirty="0" smtClean="0">
                        <a:solidFill>
                          <a:srgbClr val="232629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400" i="1" dirty="0" smtClean="0">
                        <a:solidFill>
                          <a:srgbClr val="232629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altLang="zh-CN" sz="2400" dirty="0">
                  <a:solidFill>
                    <a:srgbClr val="232629"/>
                  </a:solidFill>
                  <a:latin typeface="-apple-system"/>
                </a:endParaRPr>
              </a:p>
              <a:p>
                <a:r>
                  <a:rPr lang="zh-CN" altLang="en-US" sz="2400" b="0" i="0" dirty="0">
                    <a:solidFill>
                      <a:srgbClr val="232629"/>
                    </a:solidFill>
                    <a:effectLst/>
                    <a:latin typeface="-apple-system"/>
                  </a:rPr>
                  <a:t>最后我们提取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232629"/>
                        </a:solidFill>
                        <a:effectLst/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400" b="0" i="0" dirty="0">
                    <a:solidFill>
                      <a:srgbClr val="232629"/>
                    </a:solidFill>
                    <a:effectLst/>
                    <a:latin typeface="-apple-system"/>
                  </a:rPr>
                  <a:t>，之后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232629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2400" i="1" dirty="0">
                        <a:solidFill>
                          <a:srgbClr val="232629"/>
                        </a:solidFill>
                        <a:latin typeface="Cambria Math" panose="02040503050406030204" pitchFamily="18" charset="0"/>
                      </a:rPr>
                      <m:t> = ∅</m:t>
                    </m:r>
                  </m:oMath>
                </a14:m>
                <a:r>
                  <a:rPr lang="zh-CN" altLang="en-US" sz="2400" b="0" i="0" dirty="0">
                    <a:solidFill>
                      <a:srgbClr val="232629"/>
                    </a:solidFill>
                    <a:effectLst/>
                    <a:latin typeface="-apple-system"/>
                  </a:rPr>
                  <a:t>。注意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232629"/>
                        </a:solidFill>
                        <a:effectLst/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232629"/>
                    </a:solidFill>
                    <a:effectLst/>
                    <a:latin typeface="-apple-system"/>
                  </a:rPr>
                  <a:t> </a:t>
                </a:r>
                <a:r>
                  <a:rPr lang="zh-CN" altLang="en-US" sz="2400" b="0" i="0" dirty="0">
                    <a:solidFill>
                      <a:srgbClr val="232629"/>
                    </a:solidFill>
                    <a:effectLst/>
                    <a:latin typeface="-apple-system"/>
                  </a:rPr>
                  <a:t>有一个指向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232629"/>
                        </a:solidFill>
                        <a:effectLst/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232629"/>
                    </a:solidFill>
                    <a:effectLst/>
                    <a:latin typeface="-apple-system"/>
                  </a:rPr>
                  <a:t> </a:t>
                </a:r>
                <a:r>
                  <a:rPr lang="zh-CN" altLang="en-US" sz="2400" b="0" i="0" dirty="0">
                    <a:solidFill>
                      <a:srgbClr val="232629"/>
                    </a:solidFill>
                    <a:effectLst/>
                    <a:latin typeface="-apple-system"/>
                  </a:rPr>
                  <a:t>的定向边沿，但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232629"/>
                        </a:solidFill>
                        <a:effectLst/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232629"/>
                    </a:solidFill>
                    <a:effectLst/>
                    <a:latin typeface="-apple-system"/>
                  </a:rPr>
                  <a:t> </a:t>
                </a:r>
                <a:r>
                  <a:rPr lang="zh-CN" altLang="en-US" sz="2400" b="0" i="0" dirty="0">
                    <a:solidFill>
                      <a:srgbClr val="232629"/>
                    </a:solidFill>
                    <a:effectLst/>
                    <a:latin typeface="-apple-system"/>
                  </a:rPr>
                  <a:t>不在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232629"/>
                        </a:solidFill>
                        <a:effectLst/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zh-CN" sz="2400" b="0" i="0" dirty="0">
                    <a:solidFill>
                      <a:srgbClr val="232629"/>
                    </a:solidFill>
                    <a:effectLst/>
                    <a:latin typeface="-apple-system"/>
                  </a:rPr>
                  <a:t> </a:t>
                </a:r>
                <a:r>
                  <a:rPr lang="zh-CN" altLang="en-US" sz="2400" dirty="0">
                    <a:solidFill>
                      <a:srgbClr val="232629"/>
                    </a:solidFill>
                    <a:latin typeface="-apple-system"/>
                  </a:rPr>
                  <a:t>中，我们仍然不会执行松弛操作</a:t>
                </a:r>
                <a:endParaRPr lang="en-US" altLang="zh-CN" sz="2400" dirty="0">
                  <a:solidFill>
                    <a:srgbClr val="232629"/>
                  </a:solidFill>
                  <a:latin typeface="-apple-system"/>
                </a:endParaRPr>
              </a:p>
              <a:p>
                <a:r>
                  <a:rPr lang="zh-CN" altLang="en-US" sz="2400" dirty="0"/>
                  <a:t>最终结果：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232629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i="1" dirty="0" smtClean="0">
                        <a:solidFill>
                          <a:srgbClr val="232629"/>
                        </a:solidFill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altLang="zh-CN" sz="2400" i="1" dirty="0" smtClean="0">
                        <a:solidFill>
                          <a:srgbClr val="232629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400" i="1" dirty="0" smtClean="0">
                        <a:solidFill>
                          <a:srgbClr val="232629"/>
                        </a:solidFill>
                        <a:latin typeface="Cambria Math" panose="02040503050406030204" pitchFamily="18" charset="0"/>
                      </a:rPr>
                      <m:t>=5, </m:t>
                    </m:r>
                    <m:r>
                      <a:rPr lang="en-US" altLang="zh-CN" sz="2400" i="1" dirty="0" smtClean="0">
                        <a:solidFill>
                          <a:srgbClr val="232629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400" i="1" dirty="0" smtClean="0">
                        <a:solidFill>
                          <a:srgbClr val="232629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altLang="zh-CN" sz="2400" dirty="0">
                  <a:solidFill>
                    <a:srgbClr val="232629"/>
                  </a:solidFill>
                  <a:latin typeface="-apple-system"/>
                </a:endParaRPr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US" sz="2400" b="1" i="0" dirty="0">
                    <a:solidFill>
                      <a:srgbClr val="232629"/>
                    </a:solidFill>
                    <a:effectLst/>
                    <a:latin typeface="-apple-system"/>
                  </a:rPr>
                  <a:t>请注意这是错误的</a:t>
                </a:r>
                <a:r>
                  <a:rPr lang="zh-CN" altLang="en-US" sz="2400" b="0" i="0" dirty="0">
                    <a:solidFill>
                      <a:srgbClr val="232629"/>
                    </a:solidFill>
                    <a:effectLst/>
                    <a:latin typeface="-apple-system"/>
                  </a:rPr>
                  <a:t>，因为如果按照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232629"/>
                        </a:solidFill>
                        <a:effectLst/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1" dirty="0" smtClean="0">
                        <a:solidFill>
                          <a:srgbClr val="232629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dirty="0" smtClean="0">
                        <a:solidFill>
                          <a:srgbClr val="232629"/>
                        </a:solidFill>
                        <a:effectLst/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400" b="0" i="1" dirty="0" smtClean="0">
                        <a:solidFill>
                          <a:srgbClr val="232629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dirty="0" smtClean="0">
                        <a:solidFill>
                          <a:srgbClr val="232629"/>
                        </a:solidFill>
                        <a:effectLst/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400" b="0" i="0" dirty="0">
                    <a:solidFill>
                      <a:srgbClr val="232629"/>
                    </a:solidFill>
                    <a:effectLst/>
                    <a:latin typeface="-apple-system"/>
                  </a:rPr>
                  <a:t>的顺序，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232629"/>
                        </a:solidFill>
                        <a:effectLst/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400" b="0" i="1" dirty="0" smtClean="0">
                        <a:solidFill>
                          <a:srgbClr val="232629"/>
                        </a:solidFill>
                        <a:effectLst/>
                        <a:latin typeface="Cambria Math" panose="02040503050406030204" pitchFamily="18" charset="0"/>
                      </a:rPr>
                      <m:t>=5+(−10)=−5</m:t>
                    </m:r>
                  </m:oMath>
                </a14:m>
                <a:endParaRPr lang="en-US" altLang="zh-CN" sz="2400" dirty="0"/>
              </a:p>
              <a:p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Dijkstra</a:t>
                </a:r>
                <a:r>
                  <a:rPr lang="zh-CN" altLang="en-US" sz="2400" b="1" dirty="0"/>
                  <a:t>失效了！</a:t>
                </a:r>
                <a:endParaRPr lang="en-US" altLang="zh-CN" sz="2400" b="1" dirty="0"/>
              </a:p>
            </p:txBody>
          </p:sp>
        </mc:Choice>
        <mc:Fallback xmlns="">
          <p:sp>
            <p:nvSpPr>
              <p:cNvPr id="4" name="内容占位符 6">
                <a:extLst>
                  <a:ext uri="{FF2B5EF4-FFF2-40B4-BE49-F238E27FC236}">
                    <a16:creationId xmlns:a16="http://schemas.microsoft.com/office/drawing/2014/main" id="{59533215-7C6E-F126-7505-90CC89DBF2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1987" y="1426082"/>
                <a:ext cx="10868025" cy="5229225"/>
              </a:xfrm>
              <a:blipFill>
                <a:blip r:embed="rId2"/>
                <a:stretch>
                  <a:fillRect l="-786" t="-932" r="-3704" b="-8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Search in sidebar query">
            <a:extLst>
              <a:ext uri="{FF2B5EF4-FFF2-40B4-BE49-F238E27FC236}">
                <a16:creationId xmlns:a16="http://schemas.microsoft.com/office/drawing/2014/main" id="{55854738-B666-5D9F-31AD-A8E2FC470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9953" y="3271773"/>
            <a:ext cx="2590059" cy="220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474885"/>
      </p:ext>
    </p:extLst>
  </p:cSld>
  <p:clrMapOvr>
    <a:masterClrMapping/>
  </p:clrMapOvr>
</p:sld>
</file>

<file path=ppt/theme/theme1.xml><?xml version="1.0" encoding="utf-8"?>
<a:theme xmlns:a="http://schemas.openxmlformats.org/drawingml/2006/main" name="包裹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094_TF56596226.potx" id="{E903FB5B-210F-481E-B617-11B9C7EE9BA9}" vid="{D44A6C3D-83B9-4324-802A-17DA3804BE76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8775A23-75CA-4614-9647-C9B2CE742CA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009F5EF-575C-40E7-A9C5-EC1F2A554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tf56596226_win32</Template>
  <TotalTime>932</TotalTime>
  <Words>1734</Words>
  <Application>Microsoft Office PowerPoint</Application>
  <PresentationFormat>宽屏</PresentationFormat>
  <Paragraphs>138</Paragraphs>
  <Slides>19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-apple-system</vt:lpstr>
      <vt:lpstr>Microsoft YaHei UI</vt:lpstr>
      <vt:lpstr>华文楷体</vt:lpstr>
      <vt:lpstr>华文中宋</vt:lpstr>
      <vt:lpstr>微软雅黑</vt:lpstr>
      <vt:lpstr>Arial</vt:lpstr>
      <vt:lpstr>Cambria Math</vt:lpstr>
      <vt:lpstr>Fira Sans</vt:lpstr>
      <vt:lpstr>Gill Sans MT</vt:lpstr>
      <vt:lpstr>Open Sans</vt:lpstr>
      <vt:lpstr>Times New Roman</vt:lpstr>
      <vt:lpstr>包裹</vt:lpstr>
      <vt:lpstr>最短路算法探究</vt:lpstr>
      <vt:lpstr>PowerPoint 演示文稿</vt:lpstr>
      <vt:lpstr>I. Dijkstra算法回顾</vt:lpstr>
      <vt:lpstr>Dijkstra算法回顾</vt:lpstr>
      <vt:lpstr>能不能加速呢？</vt:lpstr>
      <vt:lpstr>II. 问题的提出—负数边权值</vt:lpstr>
      <vt:lpstr>考虑下面几个实际问题</vt:lpstr>
      <vt:lpstr>今日胜负：Dijkstra的败北</vt:lpstr>
      <vt:lpstr>今日胜负：Dijkstra的败北</vt:lpstr>
      <vt:lpstr>III. SPFA算法简介</vt:lpstr>
      <vt:lpstr>SPFA算法简介</vt:lpstr>
      <vt:lpstr>负环判断</vt:lpstr>
      <vt:lpstr>IV. Johnson多源最短路算法简介</vt:lpstr>
      <vt:lpstr>Johnson算法简介</vt:lpstr>
      <vt:lpstr>Johnson算法简介</vt:lpstr>
      <vt:lpstr>PowerPoint 演示文稿</vt:lpstr>
      <vt:lpstr>认识你的三种最短路算法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标题 Lorem Ipsum</dc:title>
  <dc:creator>陈俊一</dc:creator>
  <cp:lastModifiedBy>沈 俊华</cp:lastModifiedBy>
  <cp:revision>71</cp:revision>
  <dcterms:created xsi:type="dcterms:W3CDTF">2021-07-22T10:39:06Z</dcterms:created>
  <dcterms:modified xsi:type="dcterms:W3CDTF">2022-06-14T07:46:27Z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